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Montserrat Bold" charset="1" panose="00000800000000000000"/>
      <p:regular r:id="rId55"/>
    </p:embeddedFont>
    <p:embeddedFont>
      <p:font typeface="Montserrat" charset="1" panose="00000500000000000000"/>
      <p:regular r:id="rId56"/>
    </p:embeddedFont>
    <p:embeddedFont>
      <p:font typeface="Noto Sans Bold" charset="1" panose="020B0802040504020204"/>
      <p:regular r:id="rId57"/>
    </p:embeddedFont>
    <p:embeddedFont>
      <p:font typeface="DejaVu Serif Bold Italics" charset="1" panose="020608030503050B0204"/>
      <p:regular r:id="rId58"/>
    </p:embeddedFont>
    <p:embeddedFont>
      <p:font typeface="DejaVu Serif Bold" charset="1" panose="02060803050605020204"/>
      <p:regular r:id="rId59"/>
    </p:embeddedFont>
    <p:embeddedFont>
      <p:font typeface="Consolas" charset="1" panose="020B0609020204030204"/>
      <p:regular r:id="rId60"/>
    </p:embeddedFont>
    <p:embeddedFont>
      <p:font typeface="Times New Roman" charset="1" panose="02030502070405020303"/>
      <p:regular r:id="rId61"/>
    </p:embeddedFont>
    <p:embeddedFont>
      <p:font typeface="DejaVu Serif" charset="1" panose="02060603050605020204"/>
      <p:regular r:id="rId62"/>
    </p:embeddedFont>
    <p:embeddedFont>
      <p:font typeface="Noto Sans Bold Italics" charset="1" panose="020B0802040504090204"/>
      <p:regular r:id="rId63"/>
    </p:embeddedFont>
    <p:embeddedFont>
      <p:font typeface="Noto Sans" charset="1" panose="020B0502040504020204"/>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6.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0808775" y="711295"/>
            <a:ext cx="8401482" cy="8401482"/>
            <a:chOff x="0" y="0"/>
            <a:chExt cx="6350000" cy="6350000"/>
          </a:xfrm>
        </p:grpSpPr>
        <p:sp>
          <p:nvSpPr>
            <p:cNvPr name="Freeform 4" id="4"/>
            <p:cNvSpPr/>
            <p:nvPr/>
          </p:nvSpPr>
          <p:spPr>
            <a:xfrm flipH="false" flipV="false" rot="0">
              <a:off x="11684" y="11684"/>
              <a:ext cx="6326632" cy="6326632"/>
            </a:xfrm>
            <a:custGeom>
              <a:avLst/>
              <a:gdLst/>
              <a:ahLst/>
              <a:cxnLst/>
              <a:rect r="r" b="b" t="t" l="l"/>
              <a:pathLst>
                <a:path h="6326632" w="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blipFill>
              <a:blip r:embed="rId3"/>
              <a:stretch>
                <a:fillRect l="-24999" t="0" r="-24999" b="0"/>
              </a:stretch>
            </a:blipFill>
            <a:ln w="28575" cap="sq">
              <a:solidFill>
                <a:srgbClr val="FFFFFF"/>
              </a:solidFill>
              <a:prstDash val="solid"/>
              <a:miter/>
            </a:ln>
          </p:spPr>
        </p:sp>
      </p:grpSp>
      <p:grpSp>
        <p:nvGrpSpPr>
          <p:cNvPr name="Group 5" id="5"/>
          <p:cNvGrpSpPr/>
          <p:nvPr/>
        </p:nvGrpSpPr>
        <p:grpSpPr>
          <a:xfrm rot="0">
            <a:off x="10618157" y="1260243"/>
            <a:ext cx="2617137" cy="26171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C3F7">
                    <a:alpha val="100000"/>
                  </a:srgbClr>
                </a:gs>
                <a:gs pos="100000">
                  <a:srgbClr val="717670">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8919" y="6495640"/>
            <a:ext cx="2617137" cy="26171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C3F7">
                    <a:alpha val="100000"/>
                  </a:srgbClr>
                </a:gs>
                <a:gs pos="100000">
                  <a:srgbClr val="717670">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40631" y="2373473"/>
            <a:ext cx="10077526" cy="1482457"/>
          </a:xfrm>
          <a:prstGeom prst="rect">
            <a:avLst/>
          </a:prstGeom>
        </p:spPr>
        <p:txBody>
          <a:bodyPr anchor="t" rtlCol="false" tIns="0" lIns="0" bIns="0" rIns="0">
            <a:spAutoFit/>
          </a:bodyPr>
          <a:lstStyle/>
          <a:p>
            <a:pPr algn="l">
              <a:lnSpc>
                <a:spcPts val="11272"/>
              </a:lnSpc>
            </a:pPr>
            <a:r>
              <a:rPr lang="en-US" sz="11161" spc="-602" b="true">
                <a:solidFill>
                  <a:srgbClr val="FFFFFF"/>
                </a:solidFill>
                <a:latin typeface="Montserrat Bold"/>
                <a:ea typeface="Montserrat Bold"/>
                <a:cs typeface="Montserrat Bold"/>
                <a:sym typeface="Montserrat Bold"/>
              </a:rPr>
              <a:t>Cơ sở dữ liệu</a:t>
            </a:r>
          </a:p>
        </p:txBody>
      </p:sp>
      <p:sp>
        <p:nvSpPr>
          <p:cNvPr name="TextBox 12" id="12"/>
          <p:cNvSpPr txBox="true"/>
          <p:nvPr/>
        </p:nvSpPr>
        <p:spPr>
          <a:xfrm rot="0">
            <a:off x="540631" y="278640"/>
            <a:ext cx="10077526" cy="1533669"/>
          </a:xfrm>
          <a:prstGeom prst="rect">
            <a:avLst/>
          </a:prstGeom>
        </p:spPr>
        <p:txBody>
          <a:bodyPr anchor="t" rtlCol="false" tIns="0" lIns="0" bIns="0" rIns="0">
            <a:spAutoFit/>
          </a:bodyPr>
          <a:lstStyle/>
          <a:p>
            <a:pPr algn="l">
              <a:lnSpc>
                <a:spcPts val="6103"/>
              </a:lnSpc>
            </a:pPr>
            <a:r>
              <a:rPr lang="en-US" sz="4962" spc="-267" b="true">
                <a:solidFill>
                  <a:srgbClr val="FFFFFF"/>
                </a:solidFill>
                <a:latin typeface="Montserrat Bold"/>
                <a:ea typeface="Montserrat Bold"/>
                <a:cs typeface="Montserrat Bold"/>
                <a:sym typeface="Montserrat Bold"/>
              </a:rPr>
              <a:t>Trường Đại học Công nghiệp Thành phố Hồ Chí Minh</a:t>
            </a:r>
          </a:p>
        </p:txBody>
      </p:sp>
      <p:sp>
        <p:nvSpPr>
          <p:cNvPr name="TextBox 13" id="13"/>
          <p:cNvSpPr txBox="true"/>
          <p:nvPr/>
        </p:nvSpPr>
        <p:spPr>
          <a:xfrm rot="0">
            <a:off x="540631" y="8006702"/>
            <a:ext cx="12971799" cy="669318"/>
          </a:xfrm>
          <a:prstGeom prst="rect">
            <a:avLst/>
          </a:prstGeom>
        </p:spPr>
        <p:txBody>
          <a:bodyPr anchor="t" rtlCol="false" tIns="0" lIns="0" bIns="0" rIns="0">
            <a:spAutoFit/>
          </a:bodyPr>
          <a:lstStyle/>
          <a:p>
            <a:pPr algn="l">
              <a:lnSpc>
                <a:spcPts val="5321"/>
              </a:lnSpc>
            </a:pPr>
            <a:r>
              <a:rPr lang="en-US" sz="4326" spc="-233">
                <a:solidFill>
                  <a:srgbClr val="FFFFFF"/>
                </a:solidFill>
                <a:latin typeface="Montserrat"/>
                <a:ea typeface="Montserrat"/>
                <a:cs typeface="Montserrat"/>
                <a:sym typeface="Montserrat"/>
              </a:rPr>
              <a:t>GVHD: Ths Lê Hữu Hùng, Ths Nguyễn  Thị Hoài</a:t>
            </a:r>
          </a:p>
        </p:txBody>
      </p:sp>
      <p:sp>
        <p:nvSpPr>
          <p:cNvPr name="TextBox 14" id="14"/>
          <p:cNvSpPr txBox="true"/>
          <p:nvPr/>
        </p:nvSpPr>
        <p:spPr>
          <a:xfrm rot="0">
            <a:off x="540631" y="4126150"/>
            <a:ext cx="9735755" cy="3787979"/>
          </a:xfrm>
          <a:prstGeom prst="rect">
            <a:avLst/>
          </a:prstGeom>
        </p:spPr>
        <p:txBody>
          <a:bodyPr anchor="t" rtlCol="false" tIns="0" lIns="0" bIns="0" rIns="0">
            <a:spAutoFit/>
          </a:bodyPr>
          <a:lstStyle/>
          <a:p>
            <a:pPr algn="l">
              <a:lnSpc>
                <a:spcPts val="7513"/>
              </a:lnSpc>
            </a:pPr>
            <a:r>
              <a:rPr lang="en-US" sz="5366" spc="-289" b="true">
                <a:solidFill>
                  <a:srgbClr val="FFFFFF"/>
                </a:solidFill>
                <a:latin typeface="Montserrat Bold"/>
                <a:ea typeface="Montserrat Bold"/>
                <a:cs typeface="Montserrat Bold"/>
                <a:sym typeface="Montserrat Bold"/>
              </a:rPr>
              <a:t>Đề tài: XÂY DỰNG MÔ HÌNH CHO HỆ THỐNG QUẢN LÝ ĐẶT VÉ SỰ KIỆN TRỰC TUYẾN</a:t>
            </a:r>
          </a:p>
          <a:p>
            <a:pPr algn="l">
              <a:lnSpc>
                <a:spcPts val="7513"/>
              </a:lnSpc>
            </a:pPr>
          </a:p>
        </p:txBody>
      </p:sp>
      <p:sp>
        <p:nvSpPr>
          <p:cNvPr name="TextBox 15" id="15"/>
          <p:cNvSpPr txBox="true"/>
          <p:nvPr/>
        </p:nvSpPr>
        <p:spPr>
          <a:xfrm rot="0">
            <a:off x="540631" y="8768593"/>
            <a:ext cx="8785666" cy="669318"/>
          </a:xfrm>
          <a:prstGeom prst="rect">
            <a:avLst/>
          </a:prstGeom>
        </p:spPr>
        <p:txBody>
          <a:bodyPr anchor="t" rtlCol="false" tIns="0" lIns="0" bIns="0" rIns="0">
            <a:spAutoFit/>
          </a:bodyPr>
          <a:lstStyle/>
          <a:p>
            <a:pPr algn="l">
              <a:lnSpc>
                <a:spcPts val="5321"/>
              </a:lnSpc>
            </a:pPr>
            <a:r>
              <a:rPr lang="en-US" sz="4326" spc="-233">
                <a:solidFill>
                  <a:srgbClr val="FFFFFF"/>
                </a:solidFill>
                <a:latin typeface="Montserrat"/>
                <a:ea typeface="Montserrat"/>
                <a:cs typeface="Montserrat"/>
                <a:sym typeface="Montserrat"/>
              </a:rPr>
              <a:t>Nhóm: 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8642" y="39067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9932" y="2775055"/>
            <a:ext cx="20525435" cy="9800172"/>
          </a:xfrm>
          <a:custGeom>
            <a:avLst/>
            <a:gdLst/>
            <a:ahLst/>
            <a:cxnLst/>
            <a:rect r="r" b="b" t="t" l="l"/>
            <a:pathLst>
              <a:path h="9800172" w="20525435">
                <a:moveTo>
                  <a:pt x="0" y="0"/>
                </a:moveTo>
                <a:lnTo>
                  <a:pt x="20525435" y="0"/>
                </a:lnTo>
                <a:lnTo>
                  <a:pt x="20525435" y="9800172"/>
                </a:lnTo>
                <a:lnTo>
                  <a:pt x="0" y="9800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53360" y="4040854"/>
            <a:ext cx="9243900" cy="6668609"/>
          </a:xfrm>
          <a:prstGeom prst="rect">
            <a:avLst/>
          </a:prstGeom>
        </p:spPr>
        <p:txBody>
          <a:bodyPr anchor="t" rtlCol="false" tIns="0" lIns="0" bIns="0" rIns="0">
            <a:spAutoFit/>
          </a:bodyPr>
          <a:lstStyle/>
          <a:p>
            <a:pPr algn="l">
              <a:lnSpc>
                <a:spcPts val="4048"/>
              </a:lnSpc>
            </a:pPr>
            <a:r>
              <a:rPr lang="en-US" sz="2891">
                <a:solidFill>
                  <a:srgbClr val="000000"/>
                </a:solidFill>
                <a:latin typeface="Times New Roman"/>
                <a:ea typeface="Times New Roman"/>
                <a:cs typeface="Times New Roman"/>
                <a:sym typeface="Times New Roman"/>
              </a:rPr>
              <a:t>SELEC</a:t>
            </a:r>
            <a:r>
              <a:rPr lang="en-US" sz="2891">
                <a:solidFill>
                  <a:srgbClr val="000000"/>
                </a:solidFill>
                <a:latin typeface="Times New Roman"/>
                <a:ea typeface="Times New Roman"/>
                <a:cs typeface="Times New Roman"/>
                <a:sym typeface="Times New Roman"/>
              </a:rPr>
              <a:t>T TOP 5 </a:t>
            </a:r>
          </a:p>
          <a:p>
            <a:pPr algn="l">
              <a:lnSpc>
                <a:spcPts val="4048"/>
              </a:lnSpc>
            </a:pPr>
            <a:r>
              <a:rPr lang="en-US" sz="2891">
                <a:solidFill>
                  <a:srgbClr val="000000"/>
                </a:solidFill>
                <a:latin typeface="Times New Roman"/>
                <a:ea typeface="Times New Roman"/>
                <a:cs typeface="Times New Roman"/>
                <a:sym typeface="Times New Roman"/>
              </a:rPr>
              <a:t>    KH.HOTEN, </a:t>
            </a:r>
          </a:p>
          <a:p>
            <a:pPr algn="l">
              <a:lnSpc>
                <a:spcPts val="4048"/>
              </a:lnSpc>
            </a:pPr>
            <a:r>
              <a:rPr lang="en-US" sz="2891">
                <a:solidFill>
                  <a:srgbClr val="000000"/>
                </a:solidFill>
                <a:latin typeface="Times New Roman"/>
                <a:ea typeface="Times New Roman"/>
                <a:cs typeface="Times New Roman"/>
                <a:sym typeface="Times New Roman"/>
              </a:rPr>
              <a:t>    SK.TENSK, </a:t>
            </a:r>
          </a:p>
          <a:p>
            <a:pPr algn="l">
              <a:lnSpc>
                <a:spcPts val="4048"/>
              </a:lnSpc>
            </a:pPr>
            <a:r>
              <a:rPr lang="en-US" sz="2891">
                <a:solidFill>
                  <a:srgbClr val="000000"/>
                </a:solidFill>
                <a:latin typeface="Times New Roman"/>
                <a:ea typeface="Times New Roman"/>
                <a:cs typeface="Times New Roman"/>
                <a:sym typeface="Times New Roman"/>
              </a:rPr>
              <a:t>    DV.TONGTIEN, </a:t>
            </a:r>
          </a:p>
          <a:p>
            <a:pPr algn="l">
              <a:lnSpc>
                <a:spcPts val="4048"/>
              </a:lnSpc>
            </a:pPr>
            <a:r>
              <a:rPr lang="en-US" sz="2891">
                <a:solidFill>
                  <a:srgbClr val="000000"/>
                </a:solidFill>
                <a:latin typeface="Times New Roman"/>
                <a:ea typeface="Times New Roman"/>
                <a:cs typeface="Times New Roman"/>
                <a:sym typeface="Times New Roman"/>
              </a:rPr>
              <a:t>    DV.TRANGTHAITT, </a:t>
            </a:r>
          </a:p>
          <a:p>
            <a:pPr algn="l">
              <a:lnSpc>
                <a:spcPts val="4048"/>
              </a:lnSpc>
            </a:pPr>
            <a:r>
              <a:rPr lang="en-US" sz="2891">
                <a:solidFill>
                  <a:srgbClr val="000000"/>
                </a:solidFill>
                <a:latin typeface="Times New Roman"/>
                <a:ea typeface="Times New Roman"/>
                <a:cs typeface="Times New Roman"/>
                <a:sym typeface="Times New Roman"/>
              </a:rPr>
              <a:t>    </a:t>
            </a:r>
            <a:r>
              <a:rPr lang="en-US" sz="2891">
                <a:solidFill>
                  <a:srgbClr val="000000"/>
                </a:solidFill>
                <a:latin typeface="Times New Roman"/>
                <a:ea typeface="Times New Roman"/>
                <a:cs typeface="Times New Roman"/>
                <a:sym typeface="Times New Roman"/>
              </a:rPr>
              <a:t>DV.THOIGIANDAT</a:t>
            </a:r>
          </a:p>
          <a:p>
            <a:pPr algn="l">
              <a:lnSpc>
                <a:spcPts val="4048"/>
              </a:lnSpc>
            </a:pPr>
            <a:r>
              <a:rPr lang="en-US" sz="2891">
                <a:solidFill>
                  <a:srgbClr val="000000"/>
                </a:solidFill>
                <a:latin typeface="Times New Roman"/>
                <a:ea typeface="Times New Roman"/>
                <a:cs typeface="Times New Roman"/>
                <a:sym typeface="Times New Roman"/>
              </a:rPr>
              <a:t>FROM DATVE DV</a:t>
            </a:r>
          </a:p>
          <a:p>
            <a:pPr algn="l">
              <a:lnSpc>
                <a:spcPts val="4048"/>
              </a:lnSpc>
            </a:pPr>
            <a:r>
              <a:rPr lang="en-US" sz="2891">
                <a:solidFill>
                  <a:srgbClr val="000000"/>
                </a:solidFill>
                <a:latin typeface="Times New Roman"/>
                <a:ea typeface="Times New Roman"/>
                <a:cs typeface="Times New Roman"/>
                <a:sym typeface="Times New Roman"/>
              </a:rPr>
              <a:t>JOIN KHACHHANG KH ON DV.MAKH = KH.MAKH</a:t>
            </a:r>
          </a:p>
          <a:p>
            <a:pPr algn="l">
              <a:lnSpc>
                <a:spcPts val="4048"/>
              </a:lnSpc>
            </a:pPr>
            <a:r>
              <a:rPr lang="en-US" sz="2891">
                <a:solidFill>
                  <a:srgbClr val="000000"/>
                </a:solidFill>
                <a:latin typeface="Times New Roman"/>
                <a:ea typeface="Times New Roman"/>
                <a:cs typeface="Times New Roman"/>
                <a:sym typeface="Times New Roman"/>
              </a:rPr>
              <a:t>JOIN SUKIEN SK ON DV.MASK = SK.MASK</a:t>
            </a:r>
          </a:p>
          <a:p>
            <a:pPr algn="l">
              <a:lnSpc>
                <a:spcPts val="4048"/>
              </a:lnSpc>
            </a:pPr>
            <a:r>
              <a:rPr lang="en-US" sz="2891">
                <a:solidFill>
                  <a:srgbClr val="000000"/>
                </a:solidFill>
                <a:latin typeface="Times New Roman"/>
                <a:ea typeface="Times New Roman"/>
                <a:cs typeface="Times New Roman"/>
                <a:sym typeface="Times New Roman"/>
              </a:rPr>
              <a:t>WHERE DV.TRANGTHAITT = N'Đã thanh toán'</a:t>
            </a:r>
          </a:p>
          <a:p>
            <a:pPr algn="l">
              <a:lnSpc>
                <a:spcPts val="4048"/>
              </a:lnSpc>
            </a:pPr>
            <a:r>
              <a:rPr lang="en-US" sz="2891">
                <a:solidFill>
                  <a:srgbClr val="000000"/>
                </a:solidFill>
                <a:latin typeface="Times New Roman"/>
                <a:ea typeface="Times New Roman"/>
                <a:cs typeface="Times New Roman"/>
                <a:sym typeface="Times New Roman"/>
              </a:rPr>
              <a:t>ORDER BY DV.THOIGIANDAT DESC;</a:t>
            </a:r>
          </a:p>
          <a:p>
            <a:pPr algn="l">
              <a:lnSpc>
                <a:spcPts val="4048"/>
              </a:lnSpc>
            </a:pPr>
          </a:p>
        </p:txBody>
      </p:sp>
      <p:sp>
        <p:nvSpPr>
          <p:cNvPr name="TextBox 8" id="8"/>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9" id="9"/>
          <p:cNvSpPr txBox="true"/>
          <p:nvPr/>
        </p:nvSpPr>
        <p:spPr>
          <a:xfrm rot="0">
            <a:off x="253360" y="2828952"/>
            <a:ext cx="8729614" cy="1899919"/>
          </a:xfrm>
          <a:prstGeom prst="rect">
            <a:avLst/>
          </a:prstGeom>
        </p:spPr>
        <p:txBody>
          <a:bodyPr anchor="t" rtlCol="false" tIns="0" lIns="0" bIns="0" rIns="0">
            <a:spAutoFit/>
          </a:bodyPr>
          <a:lstStyle/>
          <a:p>
            <a:pPr algn="just">
              <a:lnSpc>
                <a:spcPts val="4340"/>
              </a:lnSpc>
            </a:pPr>
            <a:r>
              <a:rPr lang="en-US" sz="3100" b="true">
                <a:solidFill>
                  <a:srgbClr val="333333"/>
                </a:solidFill>
                <a:latin typeface="DejaVu Serif Bold"/>
                <a:ea typeface="DejaVu Serif Bold"/>
                <a:cs typeface="DejaVu Serif Bold"/>
                <a:sym typeface="DejaVu Serif Bold"/>
              </a:rPr>
              <a:t> </a:t>
            </a:r>
            <a:r>
              <a:rPr lang="en-US" b="true" sz="3100" u="sng">
                <a:solidFill>
                  <a:srgbClr val="333333"/>
                </a:solidFill>
                <a:latin typeface="DejaVu Serif Bold"/>
                <a:ea typeface="DejaVu Serif Bold"/>
                <a:cs typeface="DejaVu Serif Bold"/>
                <a:sym typeface="DejaVu Serif Bold"/>
              </a:rPr>
              <a:t>Câu 1:</a:t>
            </a:r>
            <a:r>
              <a:rPr lang="en-US" sz="3100" b="true">
                <a:solidFill>
                  <a:srgbClr val="333333"/>
                </a:solidFill>
                <a:latin typeface="DejaVu Serif Bold"/>
                <a:ea typeface="DejaVu Serif Bold"/>
                <a:cs typeface="DejaVu Serif Bold"/>
                <a:sym typeface="DejaVu Serif Bold"/>
              </a:rPr>
              <a:t> Liệt kê 5 khách hàng gần đây nhất đã đặt vé thành công</a:t>
            </a:r>
          </a:p>
          <a:p>
            <a:pPr algn="just">
              <a:lnSpc>
                <a:spcPts val="6720"/>
              </a:lnSpc>
            </a:pPr>
          </a:p>
        </p:txBody>
      </p:sp>
      <p:sp>
        <p:nvSpPr>
          <p:cNvPr name="TextBox 10" id="10"/>
          <p:cNvSpPr txBox="true"/>
          <p:nvPr/>
        </p:nvSpPr>
        <p:spPr>
          <a:xfrm rot="0">
            <a:off x="7409682" y="247802"/>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1" id="11"/>
          <p:cNvSpPr txBox="true"/>
          <p:nvPr/>
        </p:nvSpPr>
        <p:spPr>
          <a:xfrm rot="0">
            <a:off x="9497259" y="2828952"/>
            <a:ext cx="8609275" cy="1864359"/>
          </a:xfrm>
          <a:prstGeom prst="rect">
            <a:avLst/>
          </a:prstGeom>
        </p:spPr>
        <p:txBody>
          <a:bodyPr anchor="t" rtlCol="false" tIns="0" lIns="0" bIns="0" rIns="0">
            <a:spAutoFit/>
          </a:bodyPr>
          <a:lstStyle/>
          <a:p>
            <a:pPr algn="just">
              <a:lnSpc>
                <a:spcPts val="4200"/>
              </a:lnSpc>
            </a:pPr>
            <a:r>
              <a:rPr lang="en-US" b="true" sz="3000" u="sng">
                <a:solidFill>
                  <a:srgbClr val="000000"/>
                </a:solidFill>
                <a:latin typeface="DejaVu Serif Bold"/>
                <a:ea typeface="DejaVu Serif Bold"/>
                <a:cs typeface="DejaVu Serif Bold"/>
                <a:sym typeface="DejaVu Serif Bold"/>
              </a:rPr>
              <a:t>Câu 2:</a:t>
            </a:r>
            <a:r>
              <a:rPr lang="en-US" sz="3000" b="true">
                <a:solidFill>
                  <a:srgbClr val="000000"/>
                </a:solidFill>
                <a:latin typeface="DejaVu Serif Bold"/>
                <a:ea typeface="DejaVu Serif Bold"/>
                <a:cs typeface="DejaVu Serif Bold"/>
                <a:sym typeface="DejaVu Serif Bold"/>
              </a:rPr>
              <a:t> Các loại vé thuộc sự kiện tại địa điểm có sức chứa &gt; 500</a:t>
            </a:r>
          </a:p>
          <a:p>
            <a:pPr algn="just">
              <a:lnSpc>
                <a:spcPts val="6580"/>
              </a:lnSpc>
            </a:pPr>
          </a:p>
        </p:txBody>
      </p:sp>
      <p:sp>
        <p:nvSpPr>
          <p:cNvPr name="TextBox 12" id="12"/>
          <p:cNvSpPr txBox="true"/>
          <p:nvPr/>
        </p:nvSpPr>
        <p:spPr>
          <a:xfrm rot="0">
            <a:off x="9713741" y="4021804"/>
            <a:ext cx="7847783" cy="6027121"/>
          </a:xfrm>
          <a:prstGeom prst="rect">
            <a:avLst/>
          </a:prstGeom>
        </p:spPr>
        <p:txBody>
          <a:bodyPr anchor="t" rtlCol="false" tIns="0" lIns="0" bIns="0" rIns="0">
            <a:spAutoFit/>
          </a:bodyPr>
          <a:lstStyle/>
          <a:p>
            <a:pPr algn="just">
              <a:lnSpc>
                <a:spcPts val="4321"/>
              </a:lnSpc>
            </a:pPr>
            <a:r>
              <a:rPr lang="en-US" sz="3086">
                <a:solidFill>
                  <a:srgbClr val="000000"/>
                </a:solidFill>
                <a:latin typeface="Times New Roman"/>
                <a:ea typeface="Times New Roman"/>
                <a:cs typeface="Times New Roman"/>
                <a:sym typeface="Times New Roman"/>
              </a:rPr>
              <a:t>  </a:t>
            </a:r>
            <a:r>
              <a:rPr lang="en-US" sz="3086">
                <a:solidFill>
                  <a:srgbClr val="000000"/>
                </a:solidFill>
                <a:latin typeface="Times New Roman"/>
                <a:ea typeface="Times New Roman"/>
                <a:cs typeface="Times New Roman"/>
                <a:sym typeface="Times New Roman"/>
              </a:rPr>
              <a:t>SK.TENSK,</a:t>
            </a:r>
          </a:p>
          <a:p>
            <a:pPr algn="just">
              <a:lnSpc>
                <a:spcPts val="4321"/>
              </a:lnSpc>
            </a:pPr>
            <a:r>
              <a:rPr lang="en-US" sz="3086">
                <a:solidFill>
                  <a:srgbClr val="000000"/>
                </a:solidFill>
                <a:latin typeface="Times New Roman"/>
                <a:ea typeface="Times New Roman"/>
                <a:cs typeface="Times New Roman"/>
                <a:sym typeface="Times New Roman"/>
              </a:rPr>
              <a:t>    </a:t>
            </a:r>
            <a:r>
              <a:rPr lang="en-US" sz="3086">
                <a:solidFill>
                  <a:srgbClr val="000000"/>
                </a:solidFill>
                <a:latin typeface="Times New Roman"/>
                <a:ea typeface="Times New Roman"/>
                <a:cs typeface="Times New Roman"/>
                <a:sym typeface="Times New Roman"/>
              </a:rPr>
              <a:t>LV.TENVE,</a:t>
            </a:r>
          </a:p>
          <a:p>
            <a:pPr algn="just">
              <a:lnSpc>
                <a:spcPts val="4321"/>
              </a:lnSpc>
            </a:pPr>
            <a:r>
              <a:rPr lang="en-US" sz="3086">
                <a:solidFill>
                  <a:srgbClr val="000000"/>
                </a:solidFill>
                <a:latin typeface="Times New Roman"/>
                <a:ea typeface="Times New Roman"/>
                <a:cs typeface="Times New Roman"/>
                <a:sym typeface="Times New Roman"/>
              </a:rPr>
              <a:t>    </a:t>
            </a:r>
            <a:r>
              <a:rPr lang="en-US" sz="3086">
                <a:solidFill>
                  <a:srgbClr val="000000"/>
                </a:solidFill>
                <a:latin typeface="Times New Roman"/>
                <a:ea typeface="Times New Roman"/>
                <a:cs typeface="Times New Roman"/>
                <a:sym typeface="Times New Roman"/>
              </a:rPr>
              <a:t>LV.GIAVE,</a:t>
            </a:r>
          </a:p>
          <a:p>
            <a:pPr algn="just">
              <a:lnSpc>
                <a:spcPts val="4321"/>
              </a:lnSpc>
            </a:pPr>
            <a:r>
              <a:rPr lang="en-US" sz="3086">
                <a:solidFill>
                  <a:srgbClr val="000000"/>
                </a:solidFill>
                <a:latin typeface="Times New Roman"/>
                <a:ea typeface="Times New Roman"/>
                <a:cs typeface="Times New Roman"/>
                <a:sym typeface="Times New Roman"/>
              </a:rPr>
              <a:t>    </a:t>
            </a:r>
            <a:r>
              <a:rPr lang="en-US" sz="3086">
                <a:solidFill>
                  <a:srgbClr val="000000"/>
                </a:solidFill>
                <a:latin typeface="Times New Roman"/>
                <a:ea typeface="Times New Roman"/>
                <a:cs typeface="Times New Roman"/>
                <a:sym typeface="Times New Roman"/>
              </a:rPr>
              <a:t>DD.TENDD</a:t>
            </a:r>
          </a:p>
          <a:p>
            <a:pPr algn="just">
              <a:lnSpc>
                <a:spcPts val="4321"/>
              </a:lnSpc>
            </a:pPr>
            <a:r>
              <a:rPr lang="en-US" sz="3086">
                <a:solidFill>
                  <a:srgbClr val="000000"/>
                </a:solidFill>
                <a:latin typeface="Times New Roman"/>
                <a:ea typeface="Times New Roman"/>
                <a:cs typeface="Times New Roman"/>
                <a:sym typeface="Times New Roman"/>
              </a:rPr>
              <a:t>FROM LOAIVE LV</a:t>
            </a:r>
          </a:p>
          <a:p>
            <a:pPr algn="just">
              <a:lnSpc>
                <a:spcPts val="4321"/>
              </a:lnSpc>
            </a:pPr>
            <a:r>
              <a:rPr lang="en-US" sz="3086">
                <a:solidFill>
                  <a:srgbClr val="000000"/>
                </a:solidFill>
                <a:latin typeface="Times New Roman"/>
                <a:ea typeface="Times New Roman"/>
                <a:cs typeface="Times New Roman"/>
                <a:sym typeface="Times New Roman"/>
              </a:rPr>
              <a:t>JOIN SUKIEN SK ON LV.MASK = SK.MASK</a:t>
            </a:r>
          </a:p>
          <a:p>
            <a:pPr algn="just">
              <a:lnSpc>
                <a:spcPts val="4321"/>
              </a:lnSpc>
            </a:pPr>
            <a:r>
              <a:rPr lang="en-US" sz="3086">
                <a:solidFill>
                  <a:srgbClr val="000000"/>
                </a:solidFill>
                <a:latin typeface="Times New Roman"/>
                <a:ea typeface="Times New Roman"/>
                <a:cs typeface="Times New Roman"/>
                <a:sym typeface="Times New Roman"/>
              </a:rPr>
              <a:t>JOIN DIADIEM DD ON SK.MADD = DD.MADD</a:t>
            </a:r>
          </a:p>
          <a:p>
            <a:pPr algn="just">
              <a:lnSpc>
                <a:spcPts val="4321"/>
              </a:lnSpc>
            </a:pPr>
            <a:r>
              <a:rPr lang="en-US" sz="3086">
                <a:solidFill>
                  <a:srgbClr val="000000"/>
                </a:solidFill>
                <a:latin typeface="Times New Roman"/>
                <a:ea typeface="Times New Roman"/>
                <a:cs typeface="Times New Roman"/>
                <a:sym typeface="Times New Roman"/>
              </a:rPr>
              <a:t>WHERE DD.SUCCHUA &gt; 500;</a:t>
            </a:r>
          </a:p>
          <a:p>
            <a:pPr algn="just">
              <a:lnSpc>
                <a:spcPts val="4321"/>
              </a:lnSpc>
            </a:pPr>
          </a:p>
        </p:txBody>
      </p:sp>
      <p:grpSp>
        <p:nvGrpSpPr>
          <p:cNvPr name="Group 13" id="13"/>
          <p:cNvGrpSpPr/>
          <p:nvPr/>
        </p:nvGrpSpPr>
        <p:grpSpPr>
          <a:xfrm rot="0">
            <a:off x="607886" y="1221538"/>
            <a:ext cx="4079321" cy="1051712"/>
            <a:chOff x="0" y="0"/>
            <a:chExt cx="1074389" cy="276994"/>
          </a:xfrm>
        </p:grpSpPr>
        <p:sp>
          <p:nvSpPr>
            <p:cNvPr name="Freeform 14" id="14"/>
            <p:cNvSpPr/>
            <p:nvPr/>
          </p:nvSpPr>
          <p:spPr>
            <a:xfrm flipH="false" flipV="false" rot="0">
              <a:off x="0" y="0"/>
              <a:ext cx="1074389" cy="276994"/>
            </a:xfrm>
            <a:custGeom>
              <a:avLst/>
              <a:gdLst/>
              <a:ahLst/>
              <a:cxnLst/>
              <a:rect r="r" b="b" t="t" l="l"/>
              <a:pathLst>
                <a:path h="276994" w="1074389">
                  <a:moveTo>
                    <a:pt x="96790" y="0"/>
                  </a:moveTo>
                  <a:lnTo>
                    <a:pt x="977599" y="0"/>
                  </a:lnTo>
                  <a:cubicBezTo>
                    <a:pt x="1003269" y="0"/>
                    <a:pt x="1027888" y="10198"/>
                    <a:pt x="1046040" y="28349"/>
                  </a:cubicBezTo>
                  <a:cubicBezTo>
                    <a:pt x="1064191" y="46501"/>
                    <a:pt x="1074389" y="71120"/>
                    <a:pt x="1074389" y="96790"/>
                  </a:cubicBezTo>
                  <a:lnTo>
                    <a:pt x="1074389" y="180204"/>
                  </a:lnTo>
                  <a:cubicBezTo>
                    <a:pt x="1074389" y="205874"/>
                    <a:pt x="1064191" y="230493"/>
                    <a:pt x="1046040" y="248645"/>
                  </a:cubicBezTo>
                  <a:cubicBezTo>
                    <a:pt x="1027888" y="266797"/>
                    <a:pt x="1003269" y="276994"/>
                    <a:pt x="977599" y="276994"/>
                  </a:cubicBezTo>
                  <a:lnTo>
                    <a:pt x="96790" y="276994"/>
                  </a:lnTo>
                  <a:cubicBezTo>
                    <a:pt x="71120" y="276994"/>
                    <a:pt x="46501" y="266797"/>
                    <a:pt x="28349" y="248645"/>
                  </a:cubicBezTo>
                  <a:cubicBezTo>
                    <a:pt x="10198" y="230493"/>
                    <a:pt x="0" y="205874"/>
                    <a:pt x="0" y="180204"/>
                  </a:cubicBezTo>
                  <a:lnTo>
                    <a:pt x="0" y="96790"/>
                  </a:lnTo>
                  <a:cubicBezTo>
                    <a:pt x="0" y="71120"/>
                    <a:pt x="10198" y="46501"/>
                    <a:pt x="28349" y="28349"/>
                  </a:cubicBezTo>
                  <a:cubicBezTo>
                    <a:pt x="46501" y="10198"/>
                    <a:pt x="71120" y="0"/>
                    <a:pt x="96790" y="0"/>
                  </a:cubicBezTo>
                  <a:close/>
                </a:path>
              </a:pathLst>
            </a:custGeom>
            <a:solidFill>
              <a:srgbClr val="FFFFFF"/>
            </a:solidFill>
          </p:spPr>
        </p:sp>
        <p:sp>
          <p:nvSpPr>
            <p:cNvPr name="TextBox 15" id="15"/>
            <p:cNvSpPr txBox="true"/>
            <p:nvPr/>
          </p:nvSpPr>
          <p:spPr>
            <a:xfrm>
              <a:off x="0" y="-47625"/>
              <a:ext cx="1074389" cy="324619"/>
            </a:xfrm>
            <a:prstGeom prst="rect">
              <a:avLst/>
            </a:prstGeom>
          </p:spPr>
          <p:txBody>
            <a:bodyPr anchor="ctr" rtlCol="false" tIns="50800" lIns="50800" bIns="50800" rIns="50800"/>
            <a:lstStyle/>
            <a:p>
              <a:pPr algn="ctr">
                <a:lnSpc>
                  <a:spcPts val="3698"/>
                </a:lnSpc>
              </a:pPr>
            </a:p>
          </p:txBody>
        </p:sp>
      </p:grpSp>
      <p:sp>
        <p:nvSpPr>
          <p:cNvPr name="TextBox 16" id="16"/>
          <p:cNvSpPr txBox="true"/>
          <p:nvPr/>
        </p:nvSpPr>
        <p:spPr>
          <a:xfrm rot="0">
            <a:off x="427889" y="1312556"/>
            <a:ext cx="4063722" cy="1694815"/>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  2 JOIN</a:t>
            </a:r>
          </a:p>
          <a:p>
            <a:pPr algn="ctr">
              <a:lnSpc>
                <a:spcPts val="7699"/>
              </a:lnSpc>
            </a:pP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8642" y="39067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961" y="2568893"/>
            <a:ext cx="20525435" cy="9800172"/>
          </a:xfrm>
          <a:custGeom>
            <a:avLst/>
            <a:gdLst/>
            <a:ahLst/>
            <a:cxnLst/>
            <a:rect r="r" b="b" t="t" l="l"/>
            <a:pathLst>
              <a:path h="9800172" w="20525435">
                <a:moveTo>
                  <a:pt x="0" y="0"/>
                </a:moveTo>
                <a:lnTo>
                  <a:pt x="20525435" y="0"/>
                </a:lnTo>
                <a:lnTo>
                  <a:pt x="20525435" y="9800173"/>
                </a:lnTo>
                <a:lnTo>
                  <a:pt x="0" y="9800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28637" y="1221538"/>
            <a:ext cx="4189002" cy="1862641"/>
            <a:chOff x="0" y="0"/>
            <a:chExt cx="5585336" cy="2483521"/>
          </a:xfrm>
        </p:grpSpPr>
        <p:grpSp>
          <p:nvGrpSpPr>
            <p:cNvPr name="Group 7" id="7"/>
            <p:cNvGrpSpPr/>
            <p:nvPr/>
          </p:nvGrpSpPr>
          <p:grpSpPr>
            <a:xfrm rot="0">
              <a:off x="0" y="0"/>
              <a:ext cx="5439094" cy="1402283"/>
              <a:chOff x="0" y="0"/>
              <a:chExt cx="1074389" cy="276994"/>
            </a:xfrm>
          </p:grpSpPr>
          <p:sp>
            <p:nvSpPr>
              <p:cNvPr name="Freeform 8" id="8"/>
              <p:cNvSpPr/>
              <p:nvPr/>
            </p:nvSpPr>
            <p:spPr>
              <a:xfrm flipH="false" flipV="false" rot="0">
                <a:off x="0" y="0"/>
                <a:ext cx="1074389" cy="276994"/>
              </a:xfrm>
              <a:custGeom>
                <a:avLst/>
                <a:gdLst/>
                <a:ahLst/>
                <a:cxnLst/>
                <a:rect r="r" b="b" t="t" l="l"/>
                <a:pathLst>
                  <a:path h="276994" w="1074389">
                    <a:moveTo>
                      <a:pt x="96790" y="0"/>
                    </a:moveTo>
                    <a:lnTo>
                      <a:pt x="977599" y="0"/>
                    </a:lnTo>
                    <a:cubicBezTo>
                      <a:pt x="1003269" y="0"/>
                      <a:pt x="1027888" y="10198"/>
                      <a:pt x="1046040" y="28349"/>
                    </a:cubicBezTo>
                    <a:cubicBezTo>
                      <a:pt x="1064191" y="46501"/>
                      <a:pt x="1074389" y="71120"/>
                      <a:pt x="1074389" y="96790"/>
                    </a:cubicBezTo>
                    <a:lnTo>
                      <a:pt x="1074389" y="180204"/>
                    </a:lnTo>
                    <a:cubicBezTo>
                      <a:pt x="1074389" y="205874"/>
                      <a:pt x="1064191" y="230493"/>
                      <a:pt x="1046040" y="248645"/>
                    </a:cubicBezTo>
                    <a:cubicBezTo>
                      <a:pt x="1027888" y="266797"/>
                      <a:pt x="1003269" y="276994"/>
                      <a:pt x="977599" y="276994"/>
                    </a:cubicBezTo>
                    <a:lnTo>
                      <a:pt x="96790" y="276994"/>
                    </a:lnTo>
                    <a:cubicBezTo>
                      <a:pt x="71120" y="276994"/>
                      <a:pt x="46501" y="266797"/>
                      <a:pt x="28349" y="248645"/>
                    </a:cubicBezTo>
                    <a:cubicBezTo>
                      <a:pt x="10198" y="230493"/>
                      <a:pt x="0" y="205874"/>
                      <a:pt x="0" y="180204"/>
                    </a:cubicBezTo>
                    <a:lnTo>
                      <a:pt x="0" y="96790"/>
                    </a:lnTo>
                    <a:cubicBezTo>
                      <a:pt x="0" y="71120"/>
                      <a:pt x="10198" y="46501"/>
                      <a:pt x="28349" y="28349"/>
                    </a:cubicBezTo>
                    <a:cubicBezTo>
                      <a:pt x="46501" y="10198"/>
                      <a:pt x="71120" y="0"/>
                      <a:pt x="96790" y="0"/>
                    </a:cubicBezTo>
                    <a:close/>
                  </a:path>
                </a:pathLst>
              </a:custGeom>
              <a:solidFill>
                <a:srgbClr val="FFFFFF"/>
              </a:solidFill>
            </p:spPr>
          </p:sp>
          <p:sp>
            <p:nvSpPr>
              <p:cNvPr name="TextBox 9" id="9"/>
              <p:cNvSpPr txBox="true"/>
              <p:nvPr/>
            </p:nvSpPr>
            <p:spPr>
              <a:xfrm>
                <a:off x="0" y="-47625"/>
                <a:ext cx="1074389" cy="324619"/>
              </a:xfrm>
              <a:prstGeom prst="rect">
                <a:avLst/>
              </a:prstGeom>
            </p:spPr>
            <p:txBody>
              <a:bodyPr anchor="ctr" rtlCol="false" tIns="50800" lIns="50800" bIns="50800" rIns="50800"/>
              <a:lstStyle/>
              <a:p>
                <a:pPr algn="ctr">
                  <a:lnSpc>
                    <a:spcPts val="3698"/>
                  </a:lnSpc>
                </a:pPr>
              </a:p>
            </p:txBody>
          </p:sp>
        </p:grpSp>
        <p:sp>
          <p:nvSpPr>
            <p:cNvPr name="TextBox 10" id="10"/>
            <p:cNvSpPr txBox="true"/>
            <p:nvPr/>
          </p:nvSpPr>
          <p:spPr>
            <a:xfrm rot="0">
              <a:off x="167039" y="252343"/>
              <a:ext cx="5418296" cy="2231178"/>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2 UPDATE</a:t>
              </a:r>
            </a:p>
            <a:p>
              <a:pPr algn="ctr">
                <a:lnSpc>
                  <a:spcPts val="7699"/>
                </a:lnSpc>
              </a:pPr>
            </a:p>
          </p:txBody>
        </p:sp>
      </p:grpSp>
      <p:sp>
        <p:nvSpPr>
          <p:cNvPr name="TextBox 11" id="11"/>
          <p:cNvSpPr txBox="true"/>
          <p:nvPr/>
        </p:nvSpPr>
        <p:spPr>
          <a:xfrm rot="0">
            <a:off x="7409682" y="314206"/>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2" id="12"/>
          <p:cNvSpPr txBox="true"/>
          <p:nvPr/>
        </p:nvSpPr>
        <p:spPr>
          <a:xfrm rot="0">
            <a:off x="330252" y="2865946"/>
            <a:ext cx="8652722" cy="23977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3</a:t>
            </a:r>
            <a:r>
              <a:rPr lang="en-US" sz="3000" b="true">
                <a:solidFill>
                  <a:srgbClr val="000000"/>
                </a:solidFill>
                <a:latin typeface="DejaVu Serif Bold"/>
                <a:ea typeface="DejaVu Serif Bold"/>
                <a:cs typeface="DejaVu Serif Bold"/>
                <a:sym typeface="DejaVu Serif Bold"/>
              </a:rPr>
              <a:t>: Tăng giá 5% cho các loại vé thuộc sự kiện diễn ra trong 30 ngày tới</a:t>
            </a:r>
          </a:p>
          <a:p>
            <a:pPr algn="l">
              <a:lnSpc>
                <a:spcPts val="4200"/>
              </a:lnSpc>
            </a:pPr>
          </a:p>
          <a:p>
            <a:pPr algn="ctr">
              <a:lnSpc>
                <a:spcPts val="6580"/>
              </a:lnSpc>
            </a:pPr>
          </a:p>
        </p:txBody>
      </p:sp>
      <p:sp>
        <p:nvSpPr>
          <p:cNvPr name="TextBox 13" id="13"/>
          <p:cNvSpPr txBox="true"/>
          <p:nvPr/>
        </p:nvSpPr>
        <p:spPr>
          <a:xfrm rot="0">
            <a:off x="9671656" y="2745741"/>
            <a:ext cx="7811406" cy="23977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4</a:t>
            </a:r>
            <a:r>
              <a:rPr lang="en-US" sz="3000" b="true">
                <a:solidFill>
                  <a:srgbClr val="000000"/>
                </a:solidFill>
                <a:latin typeface="DejaVu Serif Bold"/>
                <a:ea typeface="DejaVu Serif Bold"/>
                <a:cs typeface="DejaVu Serif Bold"/>
                <a:sym typeface="DejaVu Serif Bold"/>
              </a:rPr>
              <a:t>: Cập nhật trạng thái 'Đã kết thúc' cho sự kiện đã qua hôm qua</a:t>
            </a:r>
          </a:p>
          <a:p>
            <a:pPr algn="l">
              <a:lnSpc>
                <a:spcPts val="4200"/>
              </a:lnSpc>
            </a:pPr>
          </a:p>
          <a:p>
            <a:pPr algn="ctr">
              <a:lnSpc>
                <a:spcPts val="6580"/>
              </a:lnSpc>
            </a:pPr>
          </a:p>
        </p:txBody>
      </p:sp>
      <p:grpSp>
        <p:nvGrpSpPr>
          <p:cNvPr name="Group 14" id="14"/>
          <p:cNvGrpSpPr/>
          <p:nvPr/>
        </p:nvGrpSpPr>
        <p:grpSpPr>
          <a:xfrm rot="0">
            <a:off x="10786031" y="457081"/>
            <a:ext cx="7295291" cy="1165564"/>
            <a:chOff x="0" y="0"/>
            <a:chExt cx="9727054" cy="1554085"/>
          </a:xfrm>
        </p:grpSpPr>
        <p:sp>
          <p:nvSpPr>
            <p:cNvPr name="Freeform 15" id="15"/>
            <p:cNvSpPr/>
            <p:nvPr/>
          </p:nvSpPr>
          <p:spPr>
            <a:xfrm flipH="false" flipV="false" rot="0">
              <a:off x="0" y="0"/>
              <a:ext cx="9727054" cy="1554085"/>
            </a:xfrm>
            <a:custGeom>
              <a:avLst/>
              <a:gdLst/>
              <a:ahLst/>
              <a:cxnLst/>
              <a:rect r="r" b="b" t="t" l="l"/>
              <a:pathLst>
                <a:path h="1554085" w="9727054">
                  <a:moveTo>
                    <a:pt x="0" y="0"/>
                  </a:moveTo>
                  <a:lnTo>
                    <a:pt x="9727054" y="0"/>
                  </a:lnTo>
                  <a:lnTo>
                    <a:pt x="9727054" y="1554085"/>
                  </a:lnTo>
                  <a:lnTo>
                    <a:pt x="0" y="1554085"/>
                  </a:lnTo>
                  <a:lnTo>
                    <a:pt x="0" y="0"/>
                  </a:lnTo>
                  <a:close/>
                </a:path>
              </a:pathLst>
            </a:custGeom>
            <a:blipFill>
              <a:blip r:embed="rId8">
                <a:extLst>
                  <a:ext uri="{96DAC541-7B7A-43D3-8B79-37D633B846F1}">
                    <asvg:svgBlip xmlns:asvg="http://schemas.microsoft.com/office/drawing/2016/SVG/main" r:embed="rId9"/>
                  </a:ext>
                </a:extLst>
              </a:blip>
              <a:stretch>
                <a:fillRect l="0" t="-20658" r="0" b="-20658"/>
              </a:stretch>
            </a:blipFill>
          </p:spPr>
        </p:sp>
        <p:sp>
          <p:nvSpPr>
            <p:cNvPr name="TextBox 16" id="16"/>
            <p:cNvSpPr txBox="true"/>
            <p:nvPr/>
          </p:nvSpPr>
          <p:spPr>
            <a:xfrm rot="0">
              <a:off x="1099176" y="342300"/>
              <a:ext cx="8627878" cy="623113"/>
            </a:xfrm>
            <a:prstGeom prst="rect">
              <a:avLst/>
            </a:prstGeom>
          </p:spPr>
          <p:txBody>
            <a:bodyPr anchor="t" rtlCol="false" tIns="0" lIns="0" bIns="0" rIns="0">
              <a:spAutoFit/>
            </a:bodyPr>
            <a:lstStyle/>
            <a:p>
              <a:pPr algn="ctr">
                <a:lnSpc>
                  <a:spcPts val="3999"/>
                </a:lnSpc>
              </a:pPr>
              <a:r>
                <a:rPr lang="en-US" sz="2856" b="true">
                  <a:solidFill>
                    <a:srgbClr val="011442"/>
                  </a:solidFill>
                  <a:latin typeface="Noto Sans Bold"/>
                  <a:ea typeface="Noto Sans Bold"/>
                  <a:cs typeface="Noto Sans Bold"/>
                  <a:sym typeface="Noto Sans Bold"/>
                </a:rPr>
                <a:t>Nguyễn Thị Thanh Hiếu-23668061</a:t>
              </a:r>
            </a:p>
          </p:txBody>
        </p:sp>
      </p:grpSp>
      <p:sp>
        <p:nvSpPr>
          <p:cNvPr name="TextBox 17" id="17"/>
          <p:cNvSpPr txBox="true"/>
          <p:nvPr/>
        </p:nvSpPr>
        <p:spPr>
          <a:xfrm rot="0">
            <a:off x="330252" y="4088245"/>
            <a:ext cx="7079430" cy="5484196"/>
          </a:xfrm>
          <a:prstGeom prst="rect">
            <a:avLst/>
          </a:prstGeom>
        </p:spPr>
        <p:txBody>
          <a:bodyPr anchor="t" rtlCol="false" tIns="0" lIns="0" bIns="0" rIns="0">
            <a:spAutoFit/>
          </a:bodyPr>
          <a:lstStyle/>
          <a:p>
            <a:pPr algn="just">
              <a:lnSpc>
                <a:spcPts val="4321"/>
              </a:lnSpc>
            </a:pPr>
            <a:r>
              <a:rPr lang="en-US" sz="3086">
                <a:solidFill>
                  <a:srgbClr val="000000"/>
                </a:solidFill>
                <a:latin typeface="Times New Roman"/>
                <a:ea typeface="Times New Roman"/>
                <a:cs typeface="Times New Roman"/>
                <a:sym typeface="Times New Roman"/>
              </a:rPr>
              <a:t>UPDA</a:t>
            </a:r>
            <a:r>
              <a:rPr lang="en-US" sz="3086">
                <a:solidFill>
                  <a:srgbClr val="000000"/>
                </a:solidFill>
                <a:latin typeface="Times New Roman"/>
                <a:ea typeface="Times New Roman"/>
                <a:cs typeface="Times New Roman"/>
                <a:sym typeface="Times New Roman"/>
              </a:rPr>
              <a:t>TE</a:t>
            </a:r>
            <a:r>
              <a:rPr lang="en-US" sz="3086">
                <a:solidFill>
                  <a:srgbClr val="000000"/>
                </a:solidFill>
                <a:latin typeface="Times New Roman"/>
                <a:ea typeface="Times New Roman"/>
                <a:cs typeface="Times New Roman"/>
                <a:sym typeface="Times New Roman"/>
              </a:rPr>
              <a:t> </a:t>
            </a:r>
            <a:r>
              <a:rPr lang="en-US" sz="3086">
                <a:solidFill>
                  <a:srgbClr val="000000"/>
                </a:solidFill>
                <a:latin typeface="Times New Roman"/>
                <a:ea typeface="Times New Roman"/>
                <a:cs typeface="Times New Roman"/>
                <a:sym typeface="Times New Roman"/>
              </a:rPr>
              <a:t>LOAIVE </a:t>
            </a:r>
          </a:p>
          <a:p>
            <a:pPr algn="just">
              <a:lnSpc>
                <a:spcPts val="4321"/>
              </a:lnSpc>
            </a:pPr>
            <a:r>
              <a:rPr lang="en-US" sz="3086">
                <a:solidFill>
                  <a:srgbClr val="000000"/>
                </a:solidFill>
                <a:latin typeface="Times New Roman"/>
                <a:ea typeface="Times New Roman"/>
                <a:cs typeface="Times New Roman"/>
                <a:sym typeface="Times New Roman"/>
              </a:rPr>
              <a:t>SET GIAVE = </a:t>
            </a:r>
            <a:r>
              <a:rPr lang="en-US" sz="3086">
                <a:solidFill>
                  <a:srgbClr val="000000"/>
                </a:solidFill>
                <a:latin typeface="Times New Roman"/>
                <a:ea typeface="Times New Roman"/>
                <a:cs typeface="Times New Roman"/>
                <a:sym typeface="Times New Roman"/>
              </a:rPr>
              <a:t>GIAVE</a:t>
            </a:r>
            <a:r>
              <a:rPr lang="en-US" sz="3086">
                <a:solidFill>
                  <a:srgbClr val="000000"/>
                </a:solidFill>
                <a:latin typeface="Times New Roman"/>
                <a:ea typeface="Times New Roman"/>
                <a:cs typeface="Times New Roman"/>
                <a:sym typeface="Times New Roman"/>
              </a:rPr>
              <a:t> * 1</a:t>
            </a:r>
            <a:r>
              <a:rPr lang="en-US" sz="3086">
                <a:solidFill>
                  <a:srgbClr val="000000"/>
                </a:solidFill>
                <a:latin typeface="Times New Roman"/>
                <a:ea typeface="Times New Roman"/>
                <a:cs typeface="Times New Roman"/>
                <a:sym typeface="Times New Roman"/>
              </a:rPr>
              <a:t>.05 </a:t>
            </a:r>
          </a:p>
          <a:p>
            <a:pPr algn="just">
              <a:lnSpc>
                <a:spcPts val="4321"/>
              </a:lnSpc>
            </a:pPr>
            <a:r>
              <a:rPr lang="en-US" sz="3086">
                <a:solidFill>
                  <a:srgbClr val="000000"/>
                </a:solidFill>
                <a:latin typeface="Times New Roman"/>
                <a:ea typeface="Times New Roman"/>
                <a:cs typeface="Times New Roman"/>
                <a:sym typeface="Times New Roman"/>
              </a:rPr>
              <a:t>WHE</a:t>
            </a:r>
            <a:r>
              <a:rPr lang="en-US" sz="3086">
                <a:solidFill>
                  <a:srgbClr val="000000"/>
                </a:solidFill>
                <a:latin typeface="Times New Roman"/>
                <a:ea typeface="Times New Roman"/>
                <a:cs typeface="Times New Roman"/>
                <a:sym typeface="Times New Roman"/>
              </a:rPr>
              <a:t>RE MASK IN ( </a:t>
            </a:r>
          </a:p>
          <a:p>
            <a:pPr algn="just">
              <a:lnSpc>
                <a:spcPts val="4321"/>
              </a:lnSpc>
            </a:pPr>
            <a:r>
              <a:rPr lang="en-US" sz="3086">
                <a:solidFill>
                  <a:srgbClr val="000000"/>
                </a:solidFill>
                <a:latin typeface="Times New Roman"/>
                <a:ea typeface="Times New Roman"/>
                <a:cs typeface="Times New Roman"/>
                <a:sym typeface="Times New Roman"/>
              </a:rPr>
              <a:t>SELECT MASK </a:t>
            </a:r>
          </a:p>
          <a:p>
            <a:pPr algn="just">
              <a:lnSpc>
                <a:spcPts val="4321"/>
              </a:lnSpc>
            </a:pPr>
            <a:r>
              <a:rPr lang="en-US" sz="3086">
                <a:solidFill>
                  <a:srgbClr val="000000"/>
                </a:solidFill>
                <a:latin typeface="Times New Roman"/>
                <a:ea typeface="Times New Roman"/>
                <a:cs typeface="Times New Roman"/>
                <a:sym typeface="Times New Roman"/>
              </a:rPr>
              <a:t>FROM SUKIEN </a:t>
            </a:r>
          </a:p>
          <a:p>
            <a:pPr algn="just">
              <a:lnSpc>
                <a:spcPts val="4321"/>
              </a:lnSpc>
            </a:pPr>
            <a:r>
              <a:rPr lang="en-US" sz="3086">
                <a:solidFill>
                  <a:srgbClr val="000000"/>
                </a:solidFill>
                <a:latin typeface="Times New Roman"/>
                <a:ea typeface="Times New Roman"/>
                <a:cs typeface="Times New Roman"/>
                <a:sym typeface="Times New Roman"/>
              </a:rPr>
              <a:t>WHERE TH</a:t>
            </a:r>
            <a:r>
              <a:rPr lang="en-US" sz="3086">
                <a:solidFill>
                  <a:srgbClr val="000000"/>
                </a:solidFill>
                <a:latin typeface="Times New Roman"/>
                <a:ea typeface="Times New Roman"/>
                <a:cs typeface="Times New Roman"/>
                <a:sym typeface="Times New Roman"/>
              </a:rPr>
              <a:t>OIGIANBD BETWEEN GETDATE() AND DATEADD(DAY, 30, GETDATE()) </a:t>
            </a:r>
          </a:p>
          <a:p>
            <a:pPr algn="just">
              <a:lnSpc>
                <a:spcPts val="4321"/>
              </a:lnSpc>
            </a:pPr>
            <a:r>
              <a:rPr lang="en-US" sz="3086">
                <a:solidFill>
                  <a:srgbClr val="000000"/>
                </a:solidFill>
                <a:latin typeface="Times New Roman"/>
                <a:ea typeface="Times New Roman"/>
                <a:cs typeface="Times New Roman"/>
                <a:sym typeface="Times New Roman"/>
              </a:rPr>
              <a:t>);</a:t>
            </a:r>
          </a:p>
          <a:p>
            <a:pPr algn="just">
              <a:lnSpc>
                <a:spcPts val="4321"/>
              </a:lnSpc>
            </a:pPr>
          </a:p>
        </p:txBody>
      </p:sp>
      <p:sp>
        <p:nvSpPr>
          <p:cNvPr name="TextBox 18" id="18"/>
          <p:cNvSpPr txBox="true"/>
          <p:nvPr/>
        </p:nvSpPr>
        <p:spPr>
          <a:xfrm rot="0">
            <a:off x="9653467" y="3964813"/>
            <a:ext cx="8277680" cy="2769571"/>
          </a:xfrm>
          <a:prstGeom prst="rect">
            <a:avLst/>
          </a:prstGeom>
        </p:spPr>
        <p:txBody>
          <a:bodyPr anchor="t" rtlCol="false" tIns="0" lIns="0" bIns="0" rIns="0">
            <a:spAutoFit/>
          </a:bodyPr>
          <a:lstStyle/>
          <a:p>
            <a:pPr algn="just">
              <a:lnSpc>
                <a:spcPts val="4321"/>
              </a:lnSpc>
            </a:pPr>
            <a:r>
              <a:rPr lang="en-US" sz="3086">
                <a:solidFill>
                  <a:srgbClr val="000000"/>
                </a:solidFill>
                <a:latin typeface="Times New Roman"/>
                <a:ea typeface="Times New Roman"/>
                <a:cs typeface="Times New Roman"/>
                <a:sym typeface="Times New Roman"/>
              </a:rPr>
              <a:t>UPDA</a:t>
            </a:r>
            <a:r>
              <a:rPr lang="en-US" sz="3086">
                <a:solidFill>
                  <a:srgbClr val="000000"/>
                </a:solidFill>
                <a:latin typeface="Times New Roman"/>
                <a:ea typeface="Times New Roman"/>
                <a:cs typeface="Times New Roman"/>
                <a:sym typeface="Times New Roman"/>
              </a:rPr>
              <a:t>TE</a:t>
            </a:r>
            <a:r>
              <a:rPr lang="en-US" sz="3086">
                <a:solidFill>
                  <a:srgbClr val="000000"/>
                </a:solidFill>
                <a:latin typeface="Times New Roman"/>
                <a:ea typeface="Times New Roman"/>
                <a:cs typeface="Times New Roman"/>
                <a:sym typeface="Times New Roman"/>
              </a:rPr>
              <a:t> SUK</a:t>
            </a:r>
            <a:r>
              <a:rPr lang="en-US" sz="3086">
                <a:solidFill>
                  <a:srgbClr val="000000"/>
                </a:solidFill>
                <a:latin typeface="Times New Roman"/>
                <a:ea typeface="Times New Roman"/>
                <a:cs typeface="Times New Roman"/>
                <a:sym typeface="Times New Roman"/>
              </a:rPr>
              <a:t>IEN </a:t>
            </a:r>
          </a:p>
          <a:p>
            <a:pPr algn="just">
              <a:lnSpc>
                <a:spcPts val="4321"/>
              </a:lnSpc>
            </a:pPr>
            <a:r>
              <a:rPr lang="en-US" sz="3086">
                <a:solidFill>
                  <a:srgbClr val="000000"/>
                </a:solidFill>
                <a:latin typeface="Times New Roman"/>
                <a:ea typeface="Times New Roman"/>
                <a:cs typeface="Times New Roman"/>
                <a:sym typeface="Times New Roman"/>
              </a:rPr>
              <a:t>SET TRANGTHAI = N'Đã kết thúc'</a:t>
            </a:r>
            <a:r>
              <a:rPr lang="en-US" sz="3086">
                <a:solidFill>
                  <a:srgbClr val="000000"/>
                </a:solidFill>
                <a:latin typeface="Times New Roman"/>
                <a:ea typeface="Times New Roman"/>
                <a:cs typeface="Times New Roman"/>
                <a:sym typeface="Times New Roman"/>
              </a:rPr>
              <a:t> </a:t>
            </a:r>
          </a:p>
          <a:p>
            <a:pPr algn="just">
              <a:lnSpc>
                <a:spcPts val="4321"/>
              </a:lnSpc>
            </a:pPr>
            <a:r>
              <a:rPr lang="en-US" sz="3086">
                <a:solidFill>
                  <a:srgbClr val="000000"/>
                </a:solidFill>
                <a:latin typeface="Times New Roman"/>
                <a:ea typeface="Times New Roman"/>
                <a:cs typeface="Times New Roman"/>
                <a:sym typeface="Times New Roman"/>
              </a:rPr>
              <a:t>WHE</a:t>
            </a:r>
            <a:r>
              <a:rPr lang="en-US" sz="3086">
                <a:solidFill>
                  <a:srgbClr val="000000"/>
                </a:solidFill>
                <a:latin typeface="Times New Roman"/>
                <a:ea typeface="Times New Roman"/>
                <a:cs typeface="Times New Roman"/>
                <a:sym typeface="Times New Roman"/>
              </a:rPr>
              <a:t>RE THOIGIANKT &lt; DATEADD(DAY, DATEDIFF(DAY, 0, GETDATE()), 0); </a:t>
            </a:r>
          </a:p>
          <a:p>
            <a:pPr algn="just">
              <a:lnSpc>
                <a:spcPts val="4321"/>
              </a:lnSpc>
            </a:pP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8642" y="39067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961" y="2568893"/>
            <a:ext cx="20525435" cy="9800172"/>
          </a:xfrm>
          <a:custGeom>
            <a:avLst/>
            <a:gdLst/>
            <a:ahLst/>
            <a:cxnLst/>
            <a:rect r="r" b="b" t="t" l="l"/>
            <a:pathLst>
              <a:path h="9800172" w="20525435">
                <a:moveTo>
                  <a:pt x="0" y="0"/>
                </a:moveTo>
                <a:lnTo>
                  <a:pt x="20525435" y="0"/>
                </a:lnTo>
                <a:lnTo>
                  <a:pt x="20525435" y="9800173"/>
                </a:lnTo>
                <a:lnTo>
                  <a:pt x="0" y="9800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28637" y="1221538"/>
            <a:ext cx="4189002" cy="1862641"/>
            <a:chOff x="0" y="0"/>
            <a:chExt cx="5585336" cy="2483521"/>
          </a:xfrm>
        </p:grpSpPr>
        <p:grpSp>
          <p:nvGrpSpPr>
            <p:cNvPr name="Group 7" id="7"/>
            <p:cNvGrpSpPr/>
            <p:nvPr/>
          </p:nvGrpSpPr>
          <p:grpSpPr>
            <a:xfrm rot="0">
              <a:off x="0" y="0"/>
              <a:ext cx="5439094" cy="1402283"/>
              <a:chOff x="0" y="0"/>
              <a:chExt cx="1074389" cy="276994"/>
            </a:xfrm>
          </p:grpSpPr>
          <p:sp>
            <p:nvSpPr>
              <p:cNvPr name="Freeform 8" id="8"/>
              <p:cNvSpPr/>
              <p:nvPr/>
            </p:nvSpPr>
            <p:spPr>
              <a:xfrm flipH="false" flipV="false" rot="0">
                <a:off x="0" y="0"/>
                <a:ext cx="1074389" cy="276994"/>
              </a:xfrm>
              <a:custGeom>
                <a:avLst/>
                <a:gdLst/>
                <a:ahLst/>
                <a:cxnLst/>
                <a:rect r="r" b="b" t="t" l="l"/>
                <a:pathLst>
                  <a:path h="276994" w="1074389">
                    <a:moveTo>
                      <a:pt x="96790" y="0"/>
                    </a:moveTo>
                    <a:lnTo>
                      <a:pt x="977599" y="0"/>
                    </a:lnTo>
                    <a:cubicBezTo>
                      <a:pt x="1003269" y="0"/>
                      <a:pt x="1027888" y="10198"/>
                      <a:pt x="1046040" y="28349"/>
                    </a:cubicBezTo>
                    <a:cubicBezTo>
                      <a:pt x="1064191" y="46501"/>
                      <a:pt x="1074389" y="71120"/>
                      <a:pt x="1074389" y="96790"/>
                    </a:cubicBezTo>
                    <a:lnTo>
                      <a:pt x="1074389" y="180204"/>
                    </a:lnTo>
                    <a:cubicBezTo>
                      <a:pt x="1074389" y="205874"/>
                      <a:pt x="1064191" y="230493"/>
                      <a:pt x="1046040" y="248645"/>
                    </a:cubicBezTo>
                    <a:cubicBezTo>
                      <a:pt x="1027888" y="266797"/>
                      <a:pt x="1003269" y="276994"/>
                      <a:pt x="977599" y="276994"/>
                    </a:cubicBezTo>
                    <a:lnTo>
                      <a:pt x="96790" y="276994"/>
                    </a:lnTo>
                    <a:cubicBezTo>
                      <a:pt x="71120" y="276994"/>
                      <a:pt x="46501" y="266797"/>
                      <a:pt x="28349" y="248645"/>
                    </a:cubicBezTo>
                    <a:cubicBezTo>
                      <a:pt x="10198" y="230493"/>
                      <a:pt x="0" y="205874"/>
                      <a:pt x="0" y="180204"/>
                    </a:cubicBezTo>
                    <a:lnTo>
                      <a:pt x="0" y="96790"/>
                    </a:lnTo>
                    <a:cubicBezTo>
                      <a:pt x="0" y="71120"/>
                      <a:pt x="10198" y="46501"/>
                      <a:pt x="28349" y="28349"/>
                    </a:cubicBezTo>
                    <a:cubicBezTo>
                      <a:pt x="46501" y="10198"/>
                      <a:pt x="71120" y="0"/>
                      <a:pt x="96790" y="0"/>
                    </a:cubicBezTo>
                    <a:close/>
                  </a:path>
                </a:pathLst>
              </a:custGeom>
              <a:solidFill>
                <a:srgbClr val="FFFFFF"/>
              </a:solidFill>
            </p:spPr>
          </p:sp>
          <p:sp>
            <p:nvSpPr>
              <p:cNvPr name="TextBox 9" id="9"/>
              <p:cNvSpPr txBox="true"/>
              <p:nvPr/>
            </p:nvSpPr>
            <p:spPr>
              <a:xfrm>
                <a:off x="0" y="-47625"/>
                <a:ext cx="1074389" cy="324619"/>
              </a:xfrm>
              <a:prstGeom prst="rect">
                <a:avLst/>
              </a:prstGeom>
            </p:spPr>
            <p:txBody>
              <a:bodyPr anchor="ctr" rtlCol="false" tIns="50800" lIns="50800" bIns="50800" rIns="50800"/>
              <a:lstStyle/>
              <a:p>
                <a:pPr algn="ctr">
                  <a:lnSpc>
                    <a:spcPts val="3698"/>
                  </a:lnSpc>
                </a:pPr>
              </a:p>
            </p:txBody>
          </p:sp>
        </p:grpSp>
        <p:sp>
          <p:nvSpPr>
            <p:cNvPr name="TextBox 10" id="10"/>
            <p:cNvSpPr txBox="true"/>
            <p:nvPr/>
          </p:nvSpPr>
          <p:spPr>
            <a:xfrm rot="0">
              <a:off x="167039" y="252343"/>
              <a:ext cx="5418296" cy="2231178"/>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2 DELETE</a:t>
              </a:r>
            </a:p>
            <a:p>
              <a:pPr algn="ctr">
                <a:lnSpc>
                  <a:spcPts val="7699"/>
                </a:lnSpc>
              </a:pPr>
            </a:p>
          </p:txBody>
        </p:sp>
      </p:grpSp>
      <p:sp>
        <p:nvSpPr>
          <p:cNvPr name="TextBox 11" id="11"/>
          <p:cNvSpPr txBox="true"/>
          <p:nvPr/>
        </p:nvSpPr>
        <p:spPr>
          <a:xfrm rot="0">
            <a:off x="7409682" y="237266"/>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2" id="12"/>
          <p:cNvSpPr txBox="true"/>
          <p:nvPr/>
        </p:nvSpPr>
        <p:spPr>
          <a:xfrm rot="0">
            <a:off x="491278" y="3158384"/>
            <a:ext cx="8652722" cy="23977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5</a:t>
            </a:r>
            <a:r>
              <a:rPr lang="en-US" sz="3000" b="true">
                <a:solidFill>
                  <a:srgbClr val="000000"/>
                </a:solidFill>
                <a:latin typeface="DejaVu Serif Bold"/>
                <a:ea typeface="DejaVu Serif Bold"/>
                <a:cs typeface="DejaVu Serif Bold"/>
                <a:sym typeface="DejaVu Serif Bold"/>
              </a:rPr>
              <a:t>: Xóa các loại vé chưa từng được bán</a:t>
            </a:r>
          </a:p>
          <a:p>
            <a:pPr algn="l">
              <a:lnSpc>
                <a:spcPts val="4200"/>
              </a:lnSpc>
            </a:pPr>
          </a:p>
          <a:p>
            <a:pPr algn="ctr">
              <a:lnSpc>
                <a:spcPts val="6580"/>
              </a:lnSpc>
            </a:pPr>
          </a:p>
        </p:txBody>
      </p:sp>
      <p:sp>
        <p:nvSpPr>
          <p:cNvPr name="TextBox 13" id="13"/>
          <p:cNvSpPr txBox="true"/>
          <p:nvPr/>
        </p:nvSpPr>
        <p:spPr>
          <a:xfrm rot="0">
            <a:off x="9635278" y="3097126"/>
            <a:ext cx="7811406" cy="23977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6</a:t>
            </a:r>
            <a:r>
              <a:rPr lang="en-US" sz="3000" b="true">
                <a:solidFill>
                  <a:srgbClr val="000000"/>
                </a:solidFill>
                <a:latin typeface="DejaVu Serif Bold"/>
                <a:ea typeface="DejaVu Serif Bold"/>
                <a:cs typeface="DejaVu Serif Bold"/>
                <a:sym typeface="DejaVu Serif Bold"/>
              </a:rPr>
              <a:t>: Xóa đơn đặt vé chưa thanh toán quá 30 ngày</a:t>
            </a:r>
          </a:p>
          <a:p>
            <a:pPr algn="l">
              <a:lnSpc>
                <a:spcPts val="4200"/>
              </a:lnSpc>
            </a:pPr>
          </a:p>
          <a:p>
            <a:pPr algn="ctr">
              <a:lnSpc>
                <a:spcPts val="6580"/>
              </a:lnSpc>
            </a:pPr>
          </a:p>
        </p:txBody>
      </p:sp>
      <p:sp>
        <p:nvSpPr>
          <p:cNvPr name="TextBox 14" id="14"/>
          <p:cNvSpPr txBox="true"/>
          <p:nvPr/>
        </p:nvSpPr>
        <p:spPr>
          <a:xfrm rot="0">
            <a:off x="163910" y="4546961"/>
            <a:ext cx="8980090" cy="2538733"/>
          </a:xfrm>
          <a:prstGeom prst="rect">
            <a:avLst/>
          </a:prstGeom>
        </p:spPr>
        <p:txBody>
          <a:bodyPr anchor="t" rtlCol="false" tIns="0" lIns="0" bIns="0" rIns="0">
            <a:spAutoFit/>
          </a:bodyPr>
          <a:lstStyle/>
          <a:p>
            <a:pPr algn="l">
              <a:lnSpc>
                <a:spcPts val="3979"/>
              </a:lnSpc>
            </a:pPr>
            <a:r>
              <a:rPr lang="en-US" sz="2842">
                <a:solidFill>
                  <a:srgbClr val="000000"/>
                </a:solidFill>
                <a:latin typeface="Times New Roman"/>
                <a:ea typeface="Times New Roman"/>
                <a:cs typeface="Times New Roman"/>
                <a:sym typeface="Times New Roman"/>
              </a:rPr>
              <a:t>DELE</a:t>
            </a:r>
            <a:r>
              <a:rPr lang="en-US" sz="2842">
                <a:solidFill>
                  <a:srgbClr val="000000"/>
                </a:solidFill>
                <a:latin typeface="Times New Roman"/>
                <a:ea typeface="Times New Roman"/>
                <a:cs typeface="Times New Roman"/>
                <a:sym typeface="Times New Roman"/>
              </a:rPr>
              <a:t>TE FROM LOAIVE </a:t>
            </a:r>
          </a:p>
          <a:p>
            <a:pPr algn="l">
              <a:lnSpc>
                <a:spcPts val="3979"/>
              </a:lnSpc>
            </a:pPr>
            <a:r>
              <a:rPr lang="en-US" sz="2842">
                <a:solidFill>
                  <a:srgbClr val="000000"/>
                </a:solidFill>
                <a:latin typeface="Times New Roman"/>
                <a:ea typeface="Times New Roman"/>
                <a:cs typeface="Times New Roman"/>
                <a:sym typeface="Times New Roman"/>
              </a:rPr>
              <a:t>WHERE MAVE NOT </a:t>
            </a:r>
            <a:r>
              <a:rPr lang="en-US" sz="2842">
                <a:solidFill>
                  <a:srgbClr val="000000"/>
                </a:solidFill>
                <a:latin typeface="Times New Roman"/>
                <a:ea typeface="Times New Roman"/>
                <a:cs typeface="Times New Roman"/>
                <a:sym typeface="Times New Roman"/>
              </a:rPr>
              <a:t>IN</a:t>
            </a:r>
            <a:r>
              <a:rPr lang="en-US" sz="2842">
                <a:solidFill>
                  <a:srgbClr val="000000"/>
                </a:solidFill>
                <a:latin typeface="Times New Roman"/>
                <a:ea typeface="Times New Roman"/>
                <a:cs typeface="Times New Roman"/>
                <a:sym typeface="Times New Roman"/>
              </a:rPr>
              <a:t> ( </a:t>
            </a:r>
          </a:p>
          <a:p>
            <a:pPr algn="l">
              <a:lnSpc>
                <a:spcPts val="3979"/>
              </a:lnSpc>
            </a:pPr>
            <a:r>
              <a:rPr lang="en-US" sz="2842">
                <a:solidFill>
                  <a:srgbClr val="000000"/>
                </a:solidFill>
                <a:latin typeface="Times New Roman"/>
                <a:ea typeface="Times New Roman"/>
                <a:cs typeface="Times New Roman"/>
                <a:sym typeface="Times New Roman"/>
              </a:rPr>
              <a:t>SELECT DISTINCT MAVE FROM CHITIETDATVE </a:t>
            </a:r>
          </a:p>
          <a:p>
            <a:pPr algn="l">
              <a:lnSpc>
                <a:spcPts val="3979"/>
              </a:lnSpc>
            </a:pPr>
            <a:r>
              <a:rPr lang="en-US" sz="2842">
                <a:solidFill>
                  <a:srgbClr val="000000"/>
                </a:solidFill>
                <a:latin typeface="Times New Roman"/>
                <a:ea typeface="Times New Roman"/>
                <a:cs typeface="Times New Roman"/>
                <a:sym typeface="Times New Roman"/>
              </a:rPr>
              <a:t>);</a:t>
            </a:r>
          </a:p>
          <a:p>
            <a:pPr algn="l">
              <a:lnSpc>
                <a:spcPts val="3979"/>
              </a:lnSpc>
            </a:pPr>
          </a:p>
        </p:txBody>
      </p:sp>
      <p:sp>
        <p:nvSpPr>
          <p:cNvPr name="TextBox 15" id="15"/>
          <p:cNvSpPr txBox="true"/>
          <p:nvPr/>
        </p:nvSpPr>
        <p:spPr>
          <a:xfrm rot="0">
            <a:off x="9635278" y="4537436"/>
            <a:ext cx="9176142" cy="2601395"/>
          </a:xfrm>
          <a:prstGeom prst="rect">
            <a:avLst/>
          </a:prstGeom>
        </p:spPr>
        <p:txBody>
          <a:bodyPr anchor="t" rtlCol="false" tIns="0" lIns="0" bIns="0" rIns="0">
            <a:spAutoFit/>
          </a:bodyPr>
          <a:lstStyle/>
          <a:p>
            <a:pPr algn="l">
              <a:lnSpc>
                <a:spcPts val="4066"/>
              </a:lnSpc>
            </a:pPr>
            <a:r>
              <a:rPr lang="en-US" sz="2904">
                <a:solidFill>
                  <a:srgbClr val="000000"/>
                </a:solidFill>
                <a:latin typeface="Times New Roman"/>
                <a:ea typeface="Times New Roman"/>
                <a:cs typeface="Times New Roman"/>
                <a:sym typeface="Times New Roman"/>
              </a:rPr>
              <a:t>DELE</a:t>
            </a:r>
            <a:r>
              <a:rPr lang="en-US" sz="2904">
                <a:solidFill>
                  <a:srgbClr val="000000"/>
                </a:solidFill>
                <a:latin typeface="Times New Roman"/>
                <a:ea typeface="Times New Roman"/>
                <a:cs typeface="Times New Roman"/>
                <a:sym typeface="Times New Roman"/>
              </a:rPr>
              <a:t>TE FROM DATVE </a:t>
            </a:r>
          </a:p>
          <a:p>
            <a:pPr algn="l">
              <a:lnSpc>
                <a:spcPts val="4066"/>
              </a:lnSpc>
            </a:pPr>
            <a:r>
              <a:rPr lang="en-US" sz="2904">
                <a:solidFill>
                  <a:srgbClr val="000000"/>
                </a:solidFill>
                <a:latin typeface="Times New Roman"/>
                <a:ea typeface="Times New Roman"/>
                <a:cs typeface="Times New Roman"/>
                <a:sym typeface="Times New Roman"/>
              </a:rPr>
              <a:t>WHERE TRANGTHAITT = </a:t>
            </a:r>
            <a:r>
              <a:rPr lang="en-US" sz="2904">
                <a:solidFill>
                  <a:srgbClr val="000000"/>
                </a:solidFill>
                <a:latin typeface="Times New Roman"/>
                <a:ea typeface="Times New Roman"/>
                <a:cs typeface="Times New Roman"/>
                <a:sym typeface="Times New Roman"/>
              </a:rPr>
              <a:t>N'Chưa</a:t>
            </a:r>
            <a:r>
              <a:rPr lang="en-US" sz="2904">
                <a:solidFill>
                  <a:srgbClr val="000000"/>
                </a:solidFill>
                <a:latin typeface="Times New Roman"/>
                <a:ea typeface="Times New Roman"/>
                <a:cs typeface="Times New Roman"/>
                <a:sym typeface="Times New Roman"/>
              </a:rPr>
              <a:t> thanh toán' </a:t>
            </a:r>
          </a:p>
          <a:p>
            <a:pPr algn="l">
              <a:lnSpc>
                <a:spcPts val="4066"/>
              </a:lnSpc>
            </a:pPr>
            <a:r>
              <a:rPr lang="en-US" sz="2904">
                <a:solidFill>
                  <a:srgbClr val="000000"/>
                </a:solidFill>
                <a:latin typeface="Times New Roman"/>
                <a:ea typeface="Times New Roman"/>
                <a:cs typeface="Times New Roman"/>
                <a:sym typeface="Times New Roman"/>
              </a:rPr>
              <a:t>AND THOIGIANDAT &lt; DATEADD(DAY, -30, GETDATE());</a:t>
            </a:r>
          </a:p>
          <a:p>
            <a:pPr algn="l">
              <a:lnSpc>
                <a:spcPts val="4066"/>
              </a:lnSpc>
            </a:pPr>
          </a:p>
        </p:txBody>
      </p:sp>
      <p:grpSp>
        <p:nvGrpSpPr>
          <p:cNvPr name="Group 16" id="16"/>
          <p:cNvGrpSpPr/>
          <p:nvPr/>
        </p:nvGrpSpPr>
        <p:grpSpPr>
          <a:xfrm rot="0">
            <a:off x="11812093" y="390677"/>
            <a:ext cx="5845368" cy="1319782"/>
            <a:chOff x="0" y="0"/>
            <a:chExt cx="7793824" cy="1759710"/>
          </a:xfrm>
        </p:grpSpPr>
        <p:sp>
          <p:nvSpPr>
            <p:cNvPr name="Freeform 17" id="17"/>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8642" y="39067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961" y="2568893"/>
            <a:ext cx="20525435" cy="9800172"/>
          </a:xfrm>
          <a:custGeom>
            <a:avLst/>
            <a:gdLst/>
            <a:ahLst/>
            <a:cxnLst/>
            <a:rect r="r" b="b" t="t" l="l"/>
            <a:pathLst>
              <a:path h="9800172" w="20525435">
                <a:moveTo>
                  <a:pt x="0" y="0"/>
                </a:moveTo>
                <a:lnTo>
                  <a:pt x="20525435" y="0"/>
                </a:lnTo>
                <a:lnTo>
                  <a:pt x="20525435" y="9800173"/>
                </a:lnTo>
                <a:lnTo>
                  <a:pt x="0" y="9800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1520184" y="181884"/>
            <a:ext cx="6527542" cy="1473805"/>
            <a:chOff x="0" y="0"/>
            <a:chExt cx="8703390" cy="1965074"/>
          </a:xfrm>
        </p:grpSpPr>
        <p:sp>
          <p:nvSpPr>
            <p:cNvPr name="Freeform 7" id="7"/>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sp>
        <p:nvSpPr>
          <p:cNvPr name="TextBox 9" id="9"/>
          <p:cNvSpPr txBox="true"/>
          <p:nvPr/>
        </p:nvSpPr>
        <p:spPr>
          <a:xfrm rot="0">
            <a:off x="194237" y="5555667"/>
            <a:ext cx="8949763" cy="3238674"/>
          </a:xfrm>
          <a:prstGeom prst="rect">
            <a:avLst/>
          </a:prstGeom>
        </p:spPr>
        <p:txBody>
          <a:bodyPr anchor="t" rtlCol="false" tIns="0" lIns="0" bIns="0" rIns="0">
            <a:spAutoFit/>
          </a:bodyPr>
          <a:lstStyle/>
          <a:p>
            <a:pPr algn="l">
              <a:lnSpc>
                <a:spcPts val="3665"/>
              </a:lnSpc>
            </a:pPr>
            <a:r>
              <a:rPr lang="en-US" sz="2618">
                <a:solidFill>
                  <a:srgbClr val="000000"/>
                </a:solidFill>
                <a:latin typeface="Times New Roman"/>
                <a:ea typeface="Times New Roman"/>
                <a:cs typeface="Times New Roman"/>
                <a:sym typeface="Times New Roman"/>
              </a:rPr>
              <a:t>SELEC</a:t>
            </a:r>
            <a:r>
              <a:rPr lang="en-US" sz="2618">
                <a:solidFill>
                  <a:srgbClr val="000000"/>
                </a:solidFill>
                <a:latin typeface="Times New Roman"/>
                <a:ea typeface="Times New Roman"/>
                <a:cs typeface="Times New Roman"/>
                <a:sym typeface="Times New Roman"/>
              </a:rPr>
              <a:t>T CDV.MAVE, </a:t>
            </a:r>
          </a:p>
          <a:p>
            <a:pPr algn="l">
              <a:lnSpc>
                <a:spcPts val="3665"/>
              </a:lnSpc>
            </a:pPr>
            <a:r>
              <a:rPr lang="en-US" sz="2618">
                <a:solidFill>
                  <a:srgbClr val="000000"/>
                </a:solidFill>
                <a:latin typeface="Times New Roman"/>
                <a:ea typeface="Times New Roman"/>
                <a:cs typeface="Times New Roman"/>
                <a:sym typeface="Times New Roman"/>
              </a:rPr>
              <a:t>         SUM(CDV.SOLUONGMUA) AS TONGSOVEDABAN</a:t>
            </a:r>
          </a:p>
          <a:p>
            <a:pPr algn="l">
              <a:lnSpc>
                <a:spcPts val="3665"/>
              </a:lnSpc>
            </a:pPr>
            <a:r>
              <a:rPr lang="en-US" sz="2618">
                <a:solidFill>
                  <a:srgbClr val="000000"/>
                </a:solidFill>
                <a:latin typeface="Times New Roman"/>
                <a:ea typeface="Times New Roman"/>
                <a:cs typeface="Times New Roman"/>
                <a:sym typeface="Times New Roman"/>
              </a:rPr>
              <a:t>FROM CHITIETDATVE CDV</a:t>
            </a:r>
          </a:p>
          <a:p>
            <a:pPr algn="l">
              <a:lnSpc>
                <a:spcPts val="3665"/>
              </a:lnSpc>
            </a:pPr>
            <a:r>
              <a:rPr lang="en-US" sz="2618">
                <a:solidFill>
                  <a:srgbClr val="000000"/>
                </a:solidFill>
                <a:latin typeface="Times New Roman"/>
                <a:ea typeface="Times New Roman"/>
                <a:cs typeface="Times New Roman"/>
                <a:sym typeface="Times New Roman"/>
              </a:rPr>
              <a:t>JOIN DATVE DV ON CDV.MADATVE = DV.MADATVE</a:t>
            </a:r>
          </a:p>
          <a:p>
            <a:pPr algn="l">
              <a:lnSpc>
                <a:spcPts val="3665"/>
              </a:lnSpc>
            </a:pPr>
            <a:r>
              <a:rPr lang="en-US" sz="2618">
                <a:solidFill>
                  <a:srgbClr val="000000"/>
                </a:solidFill>
                <a:latin typeface="Times New Roman"/>
                <a:ea typeface="Times New Roman"/>
                <a:cs typeface="Times New Roman"/>
                <a:sym typeface="Times New Roman"/>
              </a:rPr>
              <a:t>WHERE DV.MASK = 'SK004'</a:t>
            </a:r>
          </a:p>
          <a:p>
            <a:pPr algn="l">
              <a:lnSpc>
                <a:spcPts val="3665"/>
              </a:lnSpc>
            </a:pPr>
            <a:r>
              <a:rPr lang="en-US" sz="2618">
                <a:solidFill>
                  <a:srgbClr val="000000"/>
                </a:solidFill>
                <a:latin typeface="Times New Roman"/>
                <a:ea typeface="Times New Roman"/>
                <a:cs typeface="Times New Roman"/>
                <a:sym typeface="Times New Roman"/>
              </a:rPr>
              <a:t>GROUP BY CDV.MAVE</a:t>
            </a:r>
          </a:p>
          <a:p>
            <a:pPr algn="just">
              <a:lnSpc>
                <a:spcPts val="3665"/>
              </a:lnSpc>
            </a:pPr>
          </a:p>
        </p:txBody>
      </p:sp>
      <p:grpSp>
        <p:nvGrpSpPr>
          <p:cNvPr name="Group 10" id="10"/>
          <p:cNvGrpSpPr/>
          <p:nvPr/>
        </p:nvGrpSpPr>
        <p:grpSpPr>
          <a:xfrm rot="0">
            <a:off x="194237" y="1301160"/>
            <a:ext cx="4301800" cy="1923899"/>
            <a:chOff x="0" y="0"/>
            <a:chExt cx="5735733" cy="2565199"/>
          </a:xfrm>
        </p:grpSpPr>
        <p:grpSp>
          <p:nvGrpSpPr>
            <p:cNvPr name="Group 11" id="11"/>
            <p:cNvGrpSpPr/>
            <p:nvPr/>
          </p:nvGrpSpPr>
          <p:grpSpPr>
            <a:xfrm rot="0">
              <a:off x="296639" y="0"/>
              <a:ext cx="5439094" cy="1402283"/>
              <a:chOff x="0" y="0"/>
              <a:chExt cx="1074389" cy="276994"/>
            </a:xfrm>
          </p:grpSpPr>
          <p:sp>
            <p:nvSpPr>
              <p:cNvPr name="Freeform 12" id="12"/>
              <p:cNvSpPr/>
              <p:nvPr/>
            </p:nvSpPr>
            <p:spPr>
              <a:xfrm flipH="false" flipV="false" rot="0">
                <a:off x="0" y="0"/>
                <a:ext cx="1074389" cy="276994"/>
              </a:xfrm>
              <a:custGeom>
                <a:avLst/>
                <a:gdLst/>
                <a:ahLst/>
                <a:cxnLst/>
                <a:rect r="r" b="b" t="t" l="l"/>
                <a:pathLst>
                  <a:path h="276994" w="1074389">
                    <a:moveTo>
                      <a:pt x="96790" y="0"/>
                    </a:moveTo>
                    <a:lnTo>
                      <a:pt x="977599" y="0"/>
                    </a:lnTo>
                    <a:cubicBezTo>
                      <a:pt x="1003269" y="0"/>
                      <a:pt x="1027888" y="10198"/>
                      <a:pt x="1046040" y="28349"/>
                    </a:cubicBezTo>
                    <a:cubicBezTo>
                      <a:pt x="1064191" y="46501"/>
                      <a:pt x="1074389" y="71120"/>
                      <a:pt x="1074389" y="96790"/>
                    </a:cubicBezTo>
                    <a:lnTo>
                      <a:pt x="1074389" y="180204"/>
                    </a:lnTo>
                    <a:cubicBezTo>
                      <a:pt x="1074389" y="205874"/>
                      <a:pt x="1064191" y="230493"/>
                      <a:pt x="1046040" y="248645"/>
                    </a:cubicBezTo>
                    <a:cubicBezTo>
                      <a:pt x="1027888" y="266797"/>
                      <a:pt x="1003269" y="276994"/>
                      <a:pt x="977599" y="276994"/>
                    </a:cubicBezTo>
                    <a:lnTo>
                      <a:pt x="96790" y="276994"/>
                    </a:lnTo>
                    <a:cubicBezTo>
                      <a:pt x="71120" y="276994"/>
                      <a:pt x="46501" y="266797"/>
                      <a:pt x="28349" y="248645"/>
                    </a:cubicBezTo>
                    <a:cubicBezTo>
                      <a:pt x="10198" y="230493"/>
                      <a:pt x="0" y="205874"/>
                      <a:pt x="0" y="180204"/>
                    </a:cubicBezTo>
                    <a:lnTo>
                      <a:pt x="0" y="96790"/>
                    </a:lnTo>
                    <a:cubicBezTo>
                      <a:pt x="0" y="71120"/>
                      <a:pt x="10198" y="46501"/>
                      <a:pt x="28349" y="28349"/>
                    </a:cubicBezTo>
                    <a:cubicBezTo>
                      <a:pt x="46501" y="10198"/>
                      <a:pt x="71120" y="0"/>
                      <a:pt x="96790" y="0"/>
                    </a:cubicBezTo>
                    <a:close/>
                  </a:path>
                </a:pathLst>
              </a:custGeom>
              <a:solidFill>
                <a:srgbClr val="FFFFFF"/>
              </a:solidFill>
            </p:spPr>
          </p:sp>
          <p:sp>
            <p:nvSpPr>
              <p:cNvPr name="TextBox 13" id="13"/>
              <p:cNvSpPr txBox="true"/>
              <p:nvPr/>
            </p:nvSpPr>
            <p:spPr>
              <a:xfrm>
                <a:off x="0" y="-47625"/>
                <a:ext cx="1074389" cy="324619"/>
              </a:xfrm>
              <a:prstGeom prst="rect">
                <a:avLst/>
              </a:prstGeom>
            </p:spPr>
            <p:txBody>
              <a:bodyPr anchor="ctr" rtlCol="false" tIns="50800" lIns="50800" bIns="50800" rIns="50800"/>
              <a:lstStyle/>
              <a:p>
                <a:pPr algn="ctr">
                  <a:lnSpc>
                    <a:spcPts val="3698"/>
                  </a:lnSpc>
                </a:pPr>
              </a:p>
            </p:txBody>
          </p:sp>
        </p:grpSp>
        <p:sp>
          <p:nvSpPr>
            <p:cNvPr name="TextBox 14" id="14"/>
            <p:cNvSpPr txBox="true"/>
            <p:nvPr/>
          </p:nvSpPr>
          <p:spPr>
            <a:xfrm rot="0">
              <a:off x="0" y="334021"/>
              <a:ext cx="5418296" cy="2231178"/>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  2 GROUP BY</a:t>
              </a:r>
            </a:p>
            <a:p>
              <a:pPr algn="ctr">
                <a:lnSpc>
                  <a:spcPts val="7699"/>
                </a:lnSpc>
              </a:pPr>
            </a:p>
          </p:txBody>
        </p:sp>
      </p:grpSp>
      <p:sp>
        <p:nvSpPr>
          <p:cNvPr name="TextBox 15" id="15"/>
          <p:cNvSpPr txBox="true"/>
          <p:nvPr/>
        </p:nvSpPr>
        <p:spPr>
          <a:xfrm rot="0">
            <a:off x="7409682" y="80994"/>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6" id="16"/>
          <p:cNvSpPr txBox="true"/>
          <p:nvPr/>
        </p:nvSpPr>
        <p:spPr>
          <a:xfrm rot="0">
            <a:off x="491278" y="3158384"/>
            <a:ext cx="8652722" cy="29311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7</a:t>
            </a:r>
            <a:r>
              <a:rPr lang="en-US" sz="3000" b="true">
                <a:solidFill>
                  <a:srgbClr val="000000"/>
                </a:solidFill>
                <a:latin typeface="DejaVu Serif Bold"/>
                <a:ea typeface="DejaVu Serif Bold"/>
                <a:cs typeface="DejaVu Serif Bold"/>
                <a:sym typeface="DejaVu Serif Bold"/>
              </a:rPr>
              <a:t>: Tính tổng số vé đã bán được cho mỗi loại vé trong sự kiện có Mã sự kiện là 'SK04'. Hiển thị Mã loại vé và tổng số lượng vé đã bán</a:t>
            </a:r>
          </a:p>
          <a:p>
            <a:pPr algn="ctr">
              <a:lnSpc>
                <a:spcPts val="6580"/>
              </a:lnSpc>
            </a:pPr>
          </a:p>
        </p:txBody>
      </p:sp>
      <p:sp>
        <p:nvSpPr>
          <p:cNvPr name="TextBox 17" id="17"/>
          <p:cNvSpPr txBox="true"/>
          <p:nvPr/>
        </p:nvSpPr>
        <p:spPr>
          <a:xfrm rot="0">
            <a:off x="9715432" y="5603292"/>
            <a:ext cx="9095988" cy="2277110"/>
          </a:xfrm>
          <a:prstGeom prst="rect">
            <a:avLst/>
          </a:prstGeom>
        </p:spPr>
        <p:txBody>
          <a:bodyPr anchor="t" rtlCol="false" tIns="0" lIns="0" bIns="0" rIns="0">
            <a:spAutoFit/>
          </a:bodyPr>
          <a:lstStyle/>
          <a:p>
            <a:pPr algn="l">
              <a:lnSpc>
                <a:spcPts val="3640"/>
              </a:lnSpc>
            </a:pPr>
            <a:r>
              <a:rPr lang="en-US" sz="2600">
                <a:solidFill>
                  <a:srgbClr val="000000"/>
                </a:solidFill>
                <a:latin typeface="DejaVu Serif"/>
                <a:ea typeface="DejaVu Serif"/>
                <a:cs typeface="DejaVu Serif"/>
                <a:sym typeface="DejaVu Serif"/>
              </a:rPr>
              <a:t>SELEC</a:t>
            </a:r>
            <a:r>
              <a:rPr lang="en-US" sz="2600">
                <a:solidFill>
                  <a:srgbClr val="000000"/>
                </a:solidFill>
                <a:latin typeface="DejaVu Serif"/>
                <a:ea typeface="DejaVu Serif"/>
                <a:cs typeface="DejaVu Serif"/>
                <a:sym typeface="DejaVu Serif"/>
              </a:rPr>
              <a:t>T  TC.TENNTC, COUNT(SK.MASK) AS TONGSUKIEN</a:t>
            </a:r>
          </a:p>
          <a:p>
            <a:pPr algn="l">
              <a:lnSpc>
                <a:spcPts val="3640"/>
              </a:lnSpc>
            </a:pPr>
            <a:r>
              <a:rPr lang="en-US" sz="2600">
                <a:solidFill>
                  <a:srgbClr val="000000"/>
                </a:solidFill>
                <a:latin typeface="DejaVu Serif"/>
                <a:ea typeface="DejaVu Serif"/>
                <a:cs typeface="DejaVu Serif"/>
                <a:sym typeface="DejaVu Serif"/>
              </a:rPr>
              <a:t>FROM NHATOCHUC TC</a:t>
            </a:r>
          </a:p>
          <a:p>
            <a:pPr algn="l">
              <a:lnSpc>
                <a:spcPts val="3640"/>
              </a:lnSpc>
            </a:pPr>
            <a:r>
              <a:rPr lang="en-US" sz="2600">
                <a:solidFill>
                  <a:srgbClr val="000000"/>
                </a:solidFill>
                <a:latin typeface="DejaVu Serif"/>
                <a:ea typeface="DejaVu Serif"/>
                <a:cs typeface="DejaVu Serif"/>
                <a:sym typeface="DejaVu Serif"/>
              </a:rPr>
              <a:t>JOIN SUKIEN SK ON TC.MANTC = SK.MANTC</a:t>
            </a:r>
          </a:p>
          <a:p>
            <a:pPr algn="l">
              <a:lnSpc>
                <a:spcPts val="3640"/>
              </a:lnSpc>
            </a:pPr>
            <a:r>
              <a:rPr lang="en-US" sz="2600">
                <a:solidFill>
                  <a:srgbClr val="000000"/>
                </a:solidFill>
                <a:latin typeface="DejaVu Serif"/>
                <a:ea typeface="DejaVu Serif"/>
                <a:cs typeface="DejaVu Serif"/>
                <a:sym typeface="DejaVu Serif"/>
              </a:rPr>
              <a:t>GROUP BY TC.TENNTC</a:t>
            </a:r>
          </a:p>
        </p:txBody>
      </p:sp>
      <p:sp>
        <p:nvSpPr>
          <p:cNvPr name="TextBox 18" id="18"/>
          <p:cNvSpPr txBox="true"/>
          <p:nvPr/>
        </p:nvSpPr>
        <p:spPr>
          <a:xfrm rot="0">
            <a:off x="9635278" y="3097126"/>
            <a:ext cx="7811406" cy="18643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8</a:t>
            </a:r>
            <a:r>
              <a:rPr lang="en-US" sz="3000" b="true">
                <a:solidFill>
                  <a:srgbClr val="000000"/>
                </a:solidFill>
                <a:latin typeface="DejaVu Serif Bold"/>
                <a:ea typeface="DejaVu Serif Bold"/>
                <a:cs typeface="DejaVu Serif Bold"/>
                <a:sym typeface="DejaVu Serif Bold"/>
              </a:rPr>
              <a:t>: Thống kê số sự kiện do mỗi nhà tổ chức thực hiện</a:t>
            </a:r>
          </a:p>
          <a:p>
            <a:pPr algn="ctr">
              <a:lnSpc>
                <a:spcPts val="6580"/>
              </a:lnSpc>
            </a:pP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8642" y="39067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961" y="2568893"/>
            <a:ext cx="20525435" cy="9800172"/>
          </a:xfrm>
          <a:custGeom>
            <a:avLst/>
            <a:gdLst/>
            <a:ahLst/>
            <a:cxnLst/>
            <a:rect r="r" b="b" t="t" l="l"/>
            <a:pathLst>
              <a:path h="9800172" w="20525435">
                <a:moveTo>
                  <a:pt x="0" y="0"/>
                </a:moveTo>
                <a:lnTo>
                  <a:pt x="20525435" y="0"/>
                </a:lnTo>
                <a:lnTo>
                  <a:pt x="20525435" y="9800173"/>
                </a:lnTo>
                <a:lnTo>
                  <a:pt x="0" y="9800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447721" y="144247"/>
            <a:ext cx="6767816" cy="1528055"/>
          </a:xfrm>
          <a:custGeom>
            <a:avLst/>
            <a:gdLst/>
            <a:ahLst/>
            <a:cxnLst/>
            <a:rect r="r" b="b" t="t" l="l"/>
            <a:pathLst>
              <a:path h="1528055" w="6767816">
                <a:moveTo>
                  <a:pt x="0" y="0"/>
                </a:moveTo>
                <a:lnTo>
                  <a:pt x="6767816" y="0"/>
                </a:lnTo>
                <a:lnTo>
                  <a:pt x="6767816" y="1528055"/>
                </a:lnTo>
                <a:lnTo>
                  <a:pt x="0" y="15280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626470" y="1221538"/>
            <a:ext cx="4378863" cy="1051712"/>
            <a:chOff x="0" y="0"/>
            <a:chExt cx="1153281" cy="276994"/>
          </a:xfrm>
        </p:grpSpPr>
        <p:sp>
          <p:nvSpPr>
            <p:cNvPr name="Freeform 8" id="8"/>
            <p:cNvSpPr/>
            <p:nvPr/>
          </p:nvSpPr>
          <p:spPr>
            <a:xfrm flipH="false" flipV="false" rot="0">
              <a:off x="0" y="0"/>
              <a:ext cx="1153281" cy="276994"/>
            </a:xfrm>
            <a:custGeom>
              <a:avLst/>
              <a:gdLst/>
              <a:ahLst/>
              <a:cxnLst/>
              <a:rect r="r" b="b" t="t" l="l"/>
              <a:pathLst>
                <a:path h="276994" w="1153281">
                  <a:moveTo>
                    <a:pt x="90169" y="0"/>
                  </a:moveTo>
                  <a:lnTo>
                    <a:pt x="1063112" y="0"/>
                  </a:lnTo>
                  <a:cubicBezTo>
                    <a:pt x="1087026" y="0"/>
                    <a:pt x="1109961" y="9500"/>
                    <a:pt x="1126871" y="26410"/>
                  </a:cubicBezTo>
                  <a:cubicBezTo>
                    <a:pt x="1143781" y="43320"/>
                    <a:pt x="1153281" y="66255"/>
                    <a:pt x="1153281" y="90169"/>
                  </a:cubicBezTo>
                  <a:lnTo>
                    <a:pt x="1153281" y="186825"/>
                  </a:lnTo>
                  <a:cubicBezTo>
                    <a:pt x="1153281" y="236624"/>
                    <a:pt x="1112911" y="276994"/>
                    <a:pt x="1063112" y="276994"/>
                  </a:cubicBezTo>
                  <a:lnTo>
                    <a:pt x="90169" y="276994"/>
                  </a:lnTo>
                  <a:cubicBezTo>
                    <a:pt x="40370" y="276994"/>
                    <a:pt x="0" y="236624"/>
                    <a:pt x="0" y="186825"/>
                  </a:cubicBezTo>
                  <a:lnTo>
                    <a:pt x="0" y="90169"/>
                  </a:lnTo>
                  <a:cubicBezTo>
                    <a:pt x="0" y="40370"/>
                    <a:pt x="40370" y="0"/>
                    <a:pt x="90169" y="0"/>
                  </a:cubicBezTo>
                  <a:close/>
                </a:path>
              </a:pathLst>
            </a:custGeom>
            <a:solidFill>
              <a:srgbClr val="FFFFFF"/>
            </a:solidFill>
          </p:spPr>
        </p:sp>
        <p:sp>
          <p:nvSpPr>
            <p:cNvPr name="TextBox 9" id="9"/>
            <p:cNvSpPr txBox="true"/>
            <p:nvPr/>
          </p:nvSpPr>
          <p:spPr>
            <a:xfrm>
              <a:off x="0" y="-47625"/>
              <a:ext cx="1153281" cy="324619"/>
            </a:xfrm>
            <a:prstGeom prst="rect">
              <a:avLst/>
            </a:prstGeom>
          </p:spPr>
          <p:txBody>
            <a:bodyPr anchor="ctr" rtlCol="false" tIns="50800" lIns="50800" bIns="50800" rIns="50800"/>
            <a:lstStyle/>
            <a:p>
              <a:pPr algn="ctr">
                <a:lnSpc>
                  <a:spcPts val="3698"/>
                </a:lnSpc>
              </a:pPr>
            </a:p>
          </p:txBody>
        </p:sp>
      </p:grpSp>
      <p:sp>
        <p:nvSpPr>
          <p:cNvPr name="TextBox 10" id="10"/>
          <p:cNvSpPr txBox="true"/>
          <p:nvPr/>
        </p:nvSpPr>
        <p:spPr>
          <a:xfrm rot="0">
            <a:off x="784041" y="1307201"/>
            <a:ext cx="4063722" cy="1694815"/>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2 SUB QUERY</a:t>
            </a:r>
          </a:p>
          <a:p>
            <a:pPr algn="ctr">
              <a:lnSpc>
                <a:spcPts val="7699"/>
              </a:lnSpc>
            </a:pPr>
          </a:p>
        </p:txBody>
      </p:sp>
      <p:sp>
        <p:nvSpPr>
          <p:cNvPr name="TextBox 11" id="11"/>
          <p:cNvSpPr txBox="true"/>
          <p:nvPr/>
        </p:nvSpPr>
        <p:spPr>
          <a:xfrm rot="0">
            <a:off x="7409682" y="172759"/>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2" id="12"/>
          <p:cNvSpPr txBox="true"/>
          <p:nvPr/>
        </p:nvSpPr>
        <p:spPr>
          <a:xfrm rot="0">
            <a:off x="321350" y="3158384"/>
            <a:ext cx="8822650" cy="13309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9:</a:t>
            </a:r>
            <a:r>
              <a:rPr lang="en-US" sz="3000" b="true">
                <a:solidFill>
                  <a:srgbClr val="000000"/>
                </a:solidFill>
                <a:latin typeface="DejaVu Serif Bold"/>
                <a:ea typeface="DejaVu Serif Bold"/>
                <a:cs typeface="DejaVu Serif Bold"/>
                <a:sym typeface="DejaVu Serif Bold"/>
              </a:rPr>
              <a:t> Khách hàng có tổng chi cao nhất</a:t>
            </a:r>
          </a:p>
          <a:p>
            <a:pPr algn="ctr">
              <a:lnSpc>
                <a:spcPts val="6580"/>
              </a:lnSpc>
            </a:pPr>
          </a:p>
        </p:txBody>
      </p:sp>
      <p:sp>
        <p:nvSpPr>
          <p:cNvPr name="TextBox 13" id="13"/>
          <p:cNvSpPr txBox="true"/>
          <p:nvPr/>
        </p:nvSpPr>
        <p:spPr>
          <a:xfrm rot="0">
            <a:off x="272741" y="4089384"/>
            <a:ext cx="8710233" cy="4870153"/>
          </a:xfrm>
          <a:prstGeom prst="rect">
            <a:avLst/>
          </a:prstGeom>
        </p:spPr>
        <p:txBody>
          <a:bodyPr anchor="t" rtlCol="false" tIns="0" lIns="0" bIns="0" rIns="0">
            <a:spAutoFit/>
          </a:bodyPr>
          <a:lstStyle/>
          <a:p>
            <a:pPr algn="l">
              <a:lnSpc>
                <a:spcPts val="4284"/>
              </a:lnSpc>
            </a:pPr>
            <a:r>
              <a:rPr lang="en-US" sz="3060">
                <a:solidFill>
                  <a:srgbClr val="000000"/>
                </a:solidFill>
                <a:latin typeface="Times New Roman"/>
                <a:ea typeface="Times New Roman"/>
                <a:cs typeface="Times New Roman"/>
                <a:sym typeface="Times New Roman"/>
              </a:rPr>
              <a:t>SELE</a:t>
            </a:r>
            <a:r>
              <a:rPr lang="en-US" sz="3060">
                <a:solidFill>
                  <a:srgbClr val="000000"/>
                </a:solidFill>
                <a:latin typeface="Times New Roman"/>
                <a:ea typeface="Times New Roman"/>
                <a:cs typeface="Times New Roman"/>
                <a:sym typeface="Times New Roman"/>
              </a:rPr>
              <a:t>CT TOP 1</a:t>
            </a:r>
          </a:p>
          <a:p>
            <a:pPr algn="l">
              <a:lnSpc>
                <a:spcPts val="4284"/>
              </a:lnSpc>
            </a:pPr>
            <a:r>
              <a:rPr lang="en-US" sz="3060">
                <a:solidFill>
                  <a:srgbClr val="000000"/>
                </a:solidFill>
                <a:latin typeface="Times New Roman"/>
                <a:ea typeface="Times New Roman"/>
                <a:cs typeface="Times New Roman"/>
                <a:sym typeface="Times New Roman"/>
              </a:rPr>
              <a:t>    KH.HOTEN,</a:t>
            </a:r>
          </a:p>
          <a:p>
            <a:pPr algn="l">
              <a:lnSpc>
                <a:spcPts val="4284"/>
              </a:lnSpc>
            </a:pPr>
            <a:r>
              <a:rPr lang="en-US" sz="3060">
                <a:solidFill>
                  <a:srgbClr val="000000"/>
                </a:solidFill>
                <a:latin typeface="Times New Roman"/>
                <a:ea typeface="Times New Roman"/>
                <a:cs typeface="Times New Roman"/>
                <a:sym typeface="Times New Roman"/>
              </a:rPr>
              <a:t>    SUM(DV.TONGTIEN) AS TONGCHI</a:t>
            </a:r>
          </a:p>
          <a:p>
            <a:pPr algn="l">
              <a:lnSpc>
                <a:spcPts val="4284"/>
              </a:lnSpc>
            </a:pPr>
            <a:r>
              <a:rPr lang="en-US" sz="3060">
                <a:solidFill>
                  <a:srgbClr val="000000"/>
                </a:solidFill>
                <a:latin typeface="Times New Roman"/>
                <a:ea typeface="Times New Roman"/>
                <a:cs typeface="Times New Roman"/>
                <a:sym typeface="Times New Roman"/>
              </a:rPr>
              <a:t>FROM DATVE DV</a:t>
            </a:r>
          </a:p>
          <a:p>
            <a:pPr algn="l">
              <a:lnSpc>
                <a:spcPts val="4284"/>
              </a:lnSpc>
            </a:pPr>
            <a:r>
              <a:rPr lang="en-US" sz="3060">
                <a:solidFill>
                  <a:srgbClr val="000000"/>
                </a:solidFill>
                <a:latin typeface="Times New Roman"/>
                <a:ea typeface="Times New Roman"/>
                <a:cs typeface="Times New Roman"/>
                <a:sym typeface="Times New Roman"/>
              </a:rPr>
              <a:t>JOIN KHACHHANG KH ON DV.MAKH = KH.MAKH</a:t>
            </a:r>
          </a:p>
          <a:p>
            <a:pPr algn="l">
              <a:lnSpc>
                <a:spcPts val="4284"/>
              </a:lnSpc>
            </a:pPr>
            <a:r>
              <a:rPr lang="en-US" sz="3060">
                <a:solidFill>
                  <a:srgbClr val="000000"/>
                </a:solidFill>
                <a:latin typeface="Times New Roman"/>
                <a:ea typeface="Times New Roman"/>
                <a:cs typeface="Times New Roman"/>
                <a:sym typeface="Times New Roman"/>
              </a:rPr>
              <a:t>WHERE DV.TRANGTHAITT = N'Đã thanh toán'</a:t>
            </a:r>
          </a:p>
          <a:p>
            <a:pPr algn="l">
              <a:lnSpc>
                <a:spcPts val="4284"/>
              </a:lnSpc>
            </a:pPr>
            <a:r>
              <a:rPr lang="en-US" sz="3060">
                <a:solidFill>
                  <a:srgbClr val="000000"/>
                </a:solidFill>
                <a:latin typeface="Times New Roman"/>
                <a:ea typeface="Times New Roman"/>
                <a:cs typeface="Times New Roman"/>
                <a:sym typeface="Times New Roman"/>
              </a:rPr>
              <a:t>GROUP BY KH.HOTEN</a:t>
            </a:r>
          </a:p>
          <a:p>
            <a:pPr algn="l">
              <a:lnSpc>
                <a:spcPts val="4284"/>
              </a:lnSpc>
            </a:pPr>
            <a:r>
              <a:rPr lang="en-US" sz="3060">
                <a:solidFill>
                  <a:srgbClr val="000000"/>
                </a:solidFill>
                <a:latin typeface="Times New Roman"/>
                <a:ea typeface="Times New Roman"/>
                <a:cs typeface="Times New Roman"/>
                <a:sym typeface="Times New Roman"/>
              </a:rPr>
              <a:t>ORDER BY TONGCHI DESC;</a:t>
            </a:r>
          </a:p>
        </p:txBody>
      </p:sp>
      <p:sp>
        <p:nvSpPr>
          <p:cNvPr name="TextBox 14" id="14"/>
          <p:cNvSpPr txBox="true"/>
          <p:nvPr/>
        </p:nvSpPr>
        <p:spPr>
          <a:xfrm rot="0">
            <a:off x="9505305" y="4089384"/>
            <a:ext cx="8710233" cy="3262132"/>
          </a:xfrm>
          <a:prstGeom prst="rect">
            <a:avLst/>
          </a:prstGeom>
        </p:spPr>
        <p:txBody>
          <a:bodyPr anchor="t" rtlCol="false" tIns="0" lIns="0" bIns="0" rIns="0">
            <a:spAutoFit/>
          </a:bodyPr>
          <a:lstStyle/>
          <a:p>
            <a:pPr algn="l">
              <a:lnSpc>
                <a:spcPts val="4284"/>
              </a:lnSpc>
            </a:pPr>
            <a:r>
              <a:rPr lang="en-US" sz="3060">
                <a:solidFill>
                  <a:srgbClr val="000000"/>
                </a:solidFill>
                <a:latin typeface="Times New Roman"/>
                <a:ea typeface="Times New Roman"/>
                <a:cs typeface="Times New Roman"/>
                <a:sym typeface="Times New Roman"/>
              </a:rPr>
              <a:t>SELE</a:t>
            </a:r>
            <a:r>
              <a:rPr lang="en-US" sz="3060">
                <a:solidFill>
                  <a:srgbClr val="000000"/>
                </a:solidFill>
                <a:latin typeface="Times New Roman"/>
                <a:ea typeface="Times New Roman"/>
                <a:cs typeface="Times New Roman"/>
                <a:sym typeface="Times New Roman"/>
              </a:rPr>
              <a:t>CT TENSK</a:t>
            </a:r>
          </a:p>
          <a:p>
            <a:pPr algn="l">
              <a:lnSpc>
                <a:spcPts val="4284"/>
              </a:lnSpc>
            </a:pPr>
            <a:r>
              <a:rPr lang="en-US" sz="3060">
                <a:solidFill>
                  <a:srgbClr val="000000"/>
                </a:solidFill>
                <a:latin typeface="Times New Roman"/>
                <a:ea typeface="Times New Roman"/>
                <a:cs typeface="Times New Roman"/>
                <a:sym typeface="Times New Roman"/>
              </a:rPr>
              <a:t>FROM SUKIEN</a:t>
            </a:r>
          </a:p>
          <a:p>
            <a:pPr algn="l">
              <a:lnSpc>
                <a:spcPts val="4284"/>
              </a:lnSpc>
            </a:pPr>
            <a:r>
              <a:rPr lang="en-US" sz="3060">
                <a:solidFill>
                  <a:srgbClr val="000000"/>
                </a:solidFill>
                <a:latin typeface="Times New Roman"/>
                <a:ea typeface="Times New Roman"/>
                <a:cs typeface="Times New Roman"/>
                <a:sym typeface="Times New Roman"/>
              </a:rPr>
              <a:t>WHERE MASK NOT IN (</a:t>
            </a:r>
          </a:p>
          <a:p>
            <a:pPr algn="l">
              <a:lnSpc>
                <a:spcPts val="4284"/>
              </a:lnSpc>
            </a:pPr>
            <a:r>
              <a:rPr lang="en-US" sz="3060">
                <a:solidFill>
                  <a:srgbClr val="000000"/>
                </a:solidFill>
                <a:latin typeface="Times New Roman"/>
                <a:ea typeface="Times New Roman"/>
                <a:cs typeface="Times New Roman"/>
                <a:sym typeface="Times New Roman"/>
              </a:rPr>
              <a:t>    SELECT DISTINCT MASK FROM DATVE</a:t>
            </a:r>
          </a:p>
          <a:p>
            <a:pPr algn="l">
              <a:lnSpc>
                <a:spcPts val="4284"/>
              </a:lnSpc>
            </a:pPr>
            <a:r>
              <a:rPr lang="en-US" sz="3060">
                <a:solidFill>
                  <a:srgbClr val="000000"/>
                </a:solidFill>
                <a:latin typeface="Times New Roman"/>
                <a:ea typeface="Times New Roman"/>
                <a:cs typeface="Times New Roman"/>
                <a:sym typeface="Times New Roman"/>
              </a:rPr>
              <a:t>);</a:t>
            </a:r>
          </a:p>
          <a:p>
            <a:pPr algn="l">
              <a:lnSpc>
                <a:spcPts val="4284"/>
              </a:lnSpc>
            </a:pPr>
          </a:p>
        </p:txBody>
      </p:sp>
      <p:sp>
        <p:nvSpPr>
          <p:cNvPr name="TextBox 15" id="15"/>
          <p:cNvSpPr txBox="true"/>
          <p:nvPr/>
        </p:nvSpPr>
        <p:spPr>
          <a:xfrm rot="0">
            <a:off x="9635278" y="3097126"/>
            <a:ext cx="7811406" cy="13309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10:</a:t>
            </a:r>
            <a:r>
              <a:rPr lang="en-US" sz="3000" b="true">
                <a:solidFill>
                  <a:srgbClr val="000000"/>
                </a:solidFill>
                <a:latin typeface="DejaVu Serif Bold"/>
                <a:ea typeface="DejaVu Serif Bold"/>
                <a:cs typeface="DejaVu Serif Bold"/>
                <a:sym typeface="DejaVu Serif Bold"/>
              </a:rPr>
              <a:t> Sự kiện chưa có ai đặt vé</a:t>
            </a:r>
          </a:p>
          <a:p>
            <a:pPr algn="ctr">
              <a:lnSpc>
                <a:spcPts val="6580"/>
              </a:lnSpc>
            </a:pPr>
          </a:p>
        </p:txBody>
      </p:sp>
      <p:sp>
        <p:nvSpPr>
          <p:cNvPr name="TextBox 16" id="16"/>
          <p:cNvSpPr txBox="true"/>
          <p:nvPr/>
        </p:nvSpPr>
        <p:spPr>
          <a:xfrm rot="0">
            <a:off x="11992158" y="415336"/>
            <a:ext cx="6295842"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Tô Trần Đại Minh-22714011</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432037" y="8653250"/>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82502" y="537294"/>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961" y="2568893"/>
            <a:ext cx="20525435" cy="9800172"/>
          </a:xfrm>
          <a:custGeom>
            <a:avLst/>
            <a:gdLst/>
            <a:ahLst/>
            <a:cxnLst/>
            <a:rect r="r" b="b" t="t" l="l"/>
            <a:pathLst>
              <a:path h="9800172" w="20525435">
                <a:moveTo>
                  <a:pt x="0" y="0"/>
                </a:moveTo>
                <a:lnTo>
                  <a:pt x="20525435" y="0"/>
                </a:lnTo>
                <a:lnTo>
                  <a:pt x="20525435" y="9800173"/>
                </a:lnTo>
                <a:lnTo>
                  <a:pt x="0" y="9800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217900" y="6175143"/>
            <a:ext cx="7876931" cy="346783"/>
          </a:xfrm>
          <a:custGeom>
            <a:avLst/>
            <a:gdLst/>
            <a:ahLst/>
            <a:cxnLst/>
            <a:rect r="r" b="b" t="t" l="l"/>
            <a:pathLst>
              <a:path h="346783" w="7876931">
                <a:moveTo>
                  <a:pt x="0" y="0"/>
                </a:moveTo>
                <a:lnTo>
                  <a:pt x="7876931" y="0"/>
                </a:lnTo>
                <a:lnTo>
                  <a:pt x="7876931" y="346783"/>
                </a:lnTo>
                <a:lnTo>
                  <a:pt x="0" y="346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26470" y="1221538"/>
            <a:ext cx="4378863" cy="1051712"/>
            <a:chOff x="0" y="0"/>
            <a:chExt cx="1153281" cy="276994"/>
          </a:xfrm>
        </p:grpSpPr>
        <p:sp>
          <p:nvSpPr>
            <p:cNvPr name="Freeform 7" id="7"/>
            <p:cNvSpPr/>
            <p:nvPr/>
          </p:nvSpPr>
          <p:spPr>
            <a:xfrm flipH="false" flipV="false" rot="0">
              <a:off x="0" y="0"/>
              <a:ext cx="1153281" cy="276994"/>
            </a:xfrm>
            <a:custGeom>
              <a:avLst/>
              <a:gdLst/>
              <a:ahLst/>
              <a:cxnLst/>
              <a:rect r="r" b="b" t="t" l="l"/>
              <a:pathLst>
                <a:path h="276994" w="1153281">
                  <a:moveTo>
                    <a:pt x="90169" y="0"/>
                  </a:moveTo>
                  <a:lnTo>
                    <a:pt x="1063112" y="0"/>
                  </a:lnTo>
                  <a:cubicBezTo>
                    <a:pt x="1087026" y="0"/>
                    <a:pt x="1109961" y="9500"/>
                    <a:pt x="1126871" y="26410"/>
                  </a:cubicBezTo>
                  <a:cubicBezTo>
                    <a:pt x="1143781" y="43320"/>
                    <a:pt x="1153281" y="66255"/>
                    <a:pt x="1153281" y="90169"/>
                  </a:cubicBezTo>
                  <a:lnTo>
                    <a:pt x="1153281" y="186825"/>
                  </a:lnTo>
                  <a:cubicBezTo>
                    <a:pt x="1153281" y="236624"/>
                    <a:pt x="1112911" y="276994"/>
                    <a:pt x="1063112" y="276994"/>
                  </a:cubicBezTo>
                  <a:lnTo>
                    <a:pt x="90169" y="276994"/>
                  </a:lnTo>
                  <a:cubicBezTo>
                    <a:pt x="40370" y="276994"/>
                    <a:pt x="0" y="236624"/>
                    <a:pt x="0" y="186825"/>
                  </a:cubicBezTo>
                  <a:lnTo>
                    <a:pt x="0" y="90169"/>
                  </a:lnTo>
                  <a:cubicBezTo>
                    <a:pt x="0" y="40370"/>
                    <a:pt x="40370" y="0"/>
                    <a:pt x="90169" y="0"/>
                  </a:cubicBezTo>
                  <a:close/>
                </a:path>
              </a:pathLst>
            </a:custGeom>
            <a:solidFill>
              <a:srgbClr val="FFFFFF"/>
            </a:solidFill>
          </p:spPr>
        </p:sp>
        <p:sp>
          <p:nvSpPr>
            <p:cNvPr name="TextBox 8" id="8"/>
            <p:cNvSpPr txBox="true"/>
            <p:nvPr/>
          </p:nvSpPr>
          <p:spPr>
            <a:xfrm>
              <a:off x="0" y="-47625"/>
              <a:ext cx="1153281" cy="324619"/>
            </a:xfrm>
            <a:prstGeom prst="rect">
              <a:avLst/>
            </a:prstGeom>
          </p:spPr>
          <p:txBody>
            <a:bodyPr anchor="ctr" rtlCol="false" tIns="50800" lIns="50800" bIns="50800" rIns="50800"/>
            <a:lstStyle/>
            <a:p>
              <a:pPr algn="ctr">
                <a:lnSpc>
                  <a:spcPts val="3698"/>
                </a:lnSpc>
              </a:pPr>
            </a:p>
          </p:txBody>
        </p:sp>
      </p:grpSp>
      <p:sp>
        <p:nvSpPr>
          <p:cNvPr name="TextBox 9" id="9"/>
          <p:cNvSpPr txBox="true"/>
          <p:nvPr/>
        </p:nvSpPr>
        <p:spPr>
          <a:xfrm rot="0">
            <a:off x="784041" y="1307201"/>
            <a:ext cx="4063722" cy="1694815"/>
          </a:xfrm>
          <a:prstGeom prst="rect">
            <a:avLst/>
          </a:prstGeom>
        </p:spPr>
        <p:txBody>
          <a:bodyPr anchor="t" rtlCol="false" tIns="0" lIns="0" bIns="0" rIns="0">
            <a:spAutoFit/>
          </a:bodyPr>
          <a:lstStyle/>
          <a:p>
            <a:pPr algn="ctr">
              <a:lnSpc>
                <a:spcPts val="6020"/>
              </a:lnSpc>
            </a:pPr>
            <a:r>
              <a:rPr lang="en-US" sz="4300">
                <a:solidFill>
                  <a:srgbClr val="000000"/>
                </a:solidFill>
                <a:latin typeface="DejaVu Serif"/>
                <a:ea typeface="DejaVu Serif"/>
                <a:cs typeface="DejaVu Serif"/>
                <a:sym typeface="DejaVu Serif"/>
              </a:rPr>
              <a:t>2 BẤT KỲ</a:t>
            </a:r>
          </a:p>
          <a:p>
            <a:pPr algn="ctr">
              <a:lnSpc>
                <a:spcPts val="7699"/>
              </a:lnSpc>
            </a:pPr>
          </a:p>
        </p:txBody>
      </p:sp>
      <p:sp>
        <p:nvSpPr>
          <p:cNvPr name="TextBox 10" id="10"/>
          <p:cNvSpPr txBox="true"/>
          <p:nvPr/>
        </p:nvSpPr>
        <p:spPr>
          <a:xfrm rot="0">
            <a:off x="7409682" y="247802"/>
            <a:ext cx="3146584"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A</a:t>
            </a:r>
          </a:p>
        </p:txBody>
      </p:sp>
      <p:sp>
        <p:nvSpPr>
          <p:cNvPr name="TextBox 11" id="11"/>
          <p:cNvSpPr txBox="true"/>
          <p:nvPr/>
        </p:nvSpPr>
        <p:spPr>
          <a:xfrm rot="0">
            <a:off x="491278" y="3158384"/>
            <a:ext cx="8652722" cy="1838324"/>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11:</a:t>
            </a:r>
            <a:r>
              <a:rPr lang="en-US" sz="3000" b="true">
                <a:solidFill>
                  <a:srgbClr val="000000"/>
                </a:solidFill>
                <a:latin typeface="DejaVu Serif Bold"/>
                <a:ea typeface="DejaVu Serif Bold"/>
                <a:cs typeface="DejaVu Serif Bold"/>
                <a:sym typeface="DejaVu Serif Bold"/>
              </a:rPr>
              <a:t> Liệt kê số vé còn lại của mỗi loại vé</a:t>
            </a:r>
          </a:p>
          <a:p>
            <a:pPr algn="ctr">
              <a:lnSpc>
                <a:spcPts val="6300"/>
              </a:lnSpc>
            </a:pPr>
          </a:p>
        </p:txBody>
      </p:sp>
      <p:sp>
        <p:nvSpPr>
          <p:cNvPr name="TextBox 12" id="12"/>
          <p:cNvSpPr txBox="true"/>
          <p:nvPr/>
        </p:nvSpPr>
        <p:spPr>
          <a:xfrm rot="0">
            <a:off x="433767" y="4450483"/>
            <a:ext cx="8710233" cy="5406160"/>
          </a:xfrm>
          <a:prstGeom prst="rect">
            <a:avLst/>
          </a:prstGeom>
        </p:spPr>
        <p:txBody>
          <a:bodyPr anchor="t" rtlCol="false" tIns="0" lIns="0" bIns="0" rIns="0">
            <a:spAutoFit/>
          </a:bodyPr>
          <a:lstStyle/>
          <a:p>
            <a:pPr algn="l">
              <a:lnSpc>
                <a:spcPts val="4284"/>
              </a:lnSpc>
            </a:pPr>
            <a:r>
              <a:rPr lang="en-US" sz="3060">
                <a:solidFill>
                  <a:srgbClr val="000000"/>
                </a:solidFill>
                <a:latin typeface="Times New Roman"/>
                <a:ea typeface="Times New Roman"/>
                <a:cs typeface="Times New Roman"/>
                <a:sym typeface="Times New Roman"/>
              </a:rPr>
              <a:t>SELE</a:t>
            </a:r>
            <a:r>
              <a:rPr lang="en-US" sz="3060">
                <a:solidFill>
                  <a:srgbClr val="000000"/>
                </a:solidFill>
                <a:latin typeface="Times New Roman"/>
                <a:ea typeface="Times New Roman"/>
                <a:cs typeface="Times New Roman"/>
                <a:sym typeface="Times New Roman"/>
              </a:rPr>
              <a:t>CT</a:t>
            </a:r>
          </a:p>
          <a:p>
            <a:pPr algn="l">
              <a:lnSpc>
                <a:spcPts val="4284"/>
              </a:lnSpc>
            </a:pPr>
            <a:r>
              <a:rPr lang="en-US" sz="3060">
                <a:solidFill>
                  <a:srgbClr val="000000"/>
                </a:solidFill>
                <a:latin typeface="Times New Roman"/>
                <a:ea typeface="Times New Roman"/>
                <a:cs typeface="Times New Roman"/>
                <a:sym typeface="Times New Roman"/>
              </a:rPr>
              <a:t>    LV.TENVE,</a:t>
            </a:r>
          </a:p>
          <a:p>
            <a:pPr algn="l">
              <a:lnSpc>
                <a:spcPts val="4284"/>
              </a:lnSpc>
            </a:pPr>
            <a:r>
              <a:rPr lang="en-US" sz="3060">
                <a:solidFill>
                  <a:srgbClr val="000000"/>
                </a:solidFill>
                <a:latin typeface="Times New Roman"/>
                <a:ea typeface="Times New Roman"/>
                <a:cs typeface="Times New Roman"/>
                <a:sym typeface="Times New Roman"/>
              </a:rPr>
              <a:t>    LV.SOLUONG - ISNULL(SUM(CT.SOLUONGMUA), 0) AS SOLUONGCONLAI</a:t>
            </a:r>
          </a:p>
          <a:p>
            <a:pPr algn="l">
              <a:lnSpc>
                <a:spcPts val="4284"/>
              </a:lnSpc>
            </a:pPr>
            <a:r>
              <a:rPr lang="en-US" sz="3060">
                <a:solidFill>
                  <a:srgbClr val="000000"/>
                </a:solidFill>
                <a:latin typeface="Times New Roman"/>
                <a:ea typeface="Times New Roman"/>
                <a:cs typeface="Times New Roman"/>
                <a:sym typeface="Times New Roman"/>
              </a:rPr>
              <a:t>FROM LOAIVE LV</a:t>
            </a:r>
          </a:p>
          <a:p>
            <a:pPr algn="l">
              <a:lnSpc>
                <a:spcPts val="4284"/>
              </a:lnSpc>
            </a:pPr>
            <a:r>
              <a:rPr lang="en-US" sz="3060">
                <a:solidFill>
                  <a:srgbClr val="000000"/>
                </a:solidFill>
                <a:latin typeface="Times New Roman"/>
                <a:ea typeface="Times New Roman"/>
                <a:cs typeface="Times New Roman"/>
                <a:sym typeface="Times New Roman"/>
              </a:rPr>
              <a:t>LEFT JOIN CHITIETDATVE CT ON LV.MAVE = CT.MAVE</a:t>
            </a:r>
          </a:p>
          <a:p>
            <a:pPr algn="l">
              <a:lnSpc>
                <a:spcPts val="4284"/>
              </a:lnSpc>
            </a:pPr>
            <a:r>
              <a:rPr lang="en-US" sz="3060">
                <a:solidFill>
                  <a:srgbClr val="000000"/>
                </a:solidFill>
                <a:latin typeface="Times New Roman"/>
                <a:ea typeface="Times New Roman"/>
                <a:cs typeface="Times New Roman"/>
                <a:sym typeface="Times New Roman"/>
              </a:rPr>
              <a:t>GROUP BY LV.TENVE, LV.SOLUONG;</a:t>
            </a:r>
          </a:p>
          <a:p>
            <a:pPr algn="l">
              <a:lnSpc>
                <a:spcPts val="4284"/>
              </a:lnSpc>
            </a:pPr>
          </a:p>
        </p:txBody>
      </p:sp>
      <p:sp>
        <p:nvSpPr>
          <p:cNvPr name="TextBox 13" id="13"/>
          <p:cNvSpPr txBox="true"/>
          <p:nvPr/>
        </p:nvSpPr>
        <p:spPr>
          <a:xfrm rot="0">
            <a:off x="9555242" y="4450483"/>
            <a:ext cx="8710233" cy="5406160"/>
          </a:xfrm>
          <a:prstGeom prst="rect">
            <a:avLst/>
          </a:prstGeom>
        </p:spPr>
        <p:txBody>
          <a:bodyPr anchor="t" rtlCol="false" tIns="0" lIns="0" bIns="0" rIns="0">
            <a:spAutoFit/>
          </a:bodyPr>
          <a:lstStyle/>
          <a:p>
            <a:pPr algn="l">
              <a:lnSpc>
                <a:spcPts val="4284"/>
              </a:lnSpc>
            </a:pPr>
            <a:r>
              <a:rPr lang="en-US" sz="3060">
                <a:solidFill>
                  <a:srgbClr val="000000"/>
                </a:solidFill>
                <a:latin typeface="Times New Roman"/>
                <a:ea typeface="Times New Roman"/>
                <a:cs typeface="Times New Roman"/>
                <a:sym typeface="Times New Roman"/>
              </a:rPr>
              <a:t>SELE</a:t>
            </a:r>
            <a:r>
              <a:rPr lang="en-US" sz="3060">
                <a:solidFill>
                  <a:srgbClr val="000000"/>
                </a:solidFill>
                <a:latin typeface="Times New Roman"/>
                <a:ea typeface="Times New Roman"/>
                <a:cs typeface="Times New Roman"/>
                <a:sym typeface="Times New Roman"/>
              </a:rPr>
              <a:t>CT SK.TENSK, LV.TENVE</a:t>
            </a:r>
          </a:p>
          <a:p>
            <a:pPr algn="l">
              <a:lnSpc>
                <a:spcPts val="4284"/>
              </a:lnSpc>
            </a:pPr>
            <a:r>
              <a:rPr lang="en-US" sz="3060">
                <a:solidFill>
                  <a:srgbClr val="000000"/>
                </a:solidFill>
                <a:latin typeface="Times New Roman"/>
                <a:ea typeface="Times New Roman"/>
                <a:cs typeface="Times New Roman"/>
                <a:sym typeface="Times New Roman"/>
              </a:rPr>
              <a:t>FROM LOAIVE LV</a:t>
            </a:r>
          </a:p>
          <a:p>
            <a:pPr algn="l">
              <a:lnSpc>
                <a:spcPts val="4284"/>
              </a:lnSpc>
            </a:pPr>
            <a:r>
              <a:rPr lang="en-US" sz="3060">
                <a:solidFill>
                  <a:srgbClr val="000000"/>
                </a:solidFill>
                <a:latin typeface="Times New Roman"/>
                <a:ea typeface="Times New Roman"/>
                <a:cs typeface="Times New Roman"/>
                <a:sym typeface="Times New Roman"/>
              </a:rPr>
              <a:t>JOIN SUKIEN SK ON LV.MASK = SK.MASK</a:t>
            </a:r>
          </a:p>
          <a:p>
            <a:pPr algn="l">
              <a:lnSpc>
                <a:spcPts val="4284"/>
              </a:lnSpc>
            </a:pPr>
            <a:r>
              <a:rPr lang="en-US" sz="3060">
                <a:solidFill>
                  <a:srgbClr val="000000"/>
                </a:solidFill>
                <a:latin typeface="Times New Roman"/>
                <a:ea typeface="Times New Roman"/>
                <a:cs typeface="Times New Roman"/>
                <a:sym typeface="Times New Roman"/>
              </a:rPr>
              <a:t>WHERE LV.TENVE = N'VIP'</a:t>
            </a:r>
          </a:p>
          <a:p>
            <a:pPr algn="l">
              <a:lnSpc>
                <a:spcPts val="4284"/>
              </a:lnSpc>
            </a:pPr>
            <a:r>
              <a:rPr lang="en-US" sz="3060">
                <a:solidFill>
                  <a:srgbClr val="000000"/>
                </a:solidFill>
                <a:latin typeface="Times New Roman"/>
                <a:ea typeface="Times New Roman"/>
                <a:cs typeface="Times New Roman"/>
                <a:sym typeface="Times New Roman"/>
              </a:rPr>
              <a:t>  AND LV.SOLUONG = (</a:t>
            </a:r>
          </a:p>
          <a:p>
            <a:pPr algn="l">
              <a:lnSpc>
                <a:spcPts val="4284"/>
              </a:lnSpc>
            </a:pPr>
            <a:r>
              <a:rPr lang="en-US" sz="3060">
                <a:solidFill>
                  <a:srgbClr val="000000"/>
                </a:solidFill>
                <a:latin typeface="Times New Roman"/>
                <a:ea typeface="Times New Roman"/>
                <a:cs typeface="Times New Roman"/>
                <a:sym typeface="Times New Roman"/>
              </a:rPr>
              <a:t>    SELECT SUM(SOLUONGMUA)</a:t>
            </a:r>
          </a:p>
          <a:p>
            <a:pPr algn="l">
              <a:lnSpc>
                <a:spcPts val="4284"/>
              </a:lnSpc>
            </a:pPr>
            <a:r>
              <a:rPr lang="en-US" sz="3060">
                <a:solidFill>
                  <a:srgbClr val="000000"/>
                </a:solidFill>
                <a:latin typeface="Times New Roman"/>
                <a:ea typeface="Times New Roman"/>
                <a:cs typeface="Times New Roman"/>
                <a:sym typeface="Times New Roman"/>
              </a:rPr>
              <a:t>    FROM CHITIETDATVE</a:t>
            </a:r>
          </a:p>
          <a:p>
            <a:pPr algn="l">
              <a:lnSpc>
                <a:spcPts val="4284"/>
              </a:lnSpc>
            </a:pPr>
            <a:r>
              <a:rPr lang="en-US" sz="3060">
                <a:solidFill>
                  <a:srgbClr val="000000"/>
                </a:solidFill>
                <a:latin typeface="Times New Roman"/>
                <a:ea typeface="Times New Roman"/>
                <a:cs typeface="Times New Roman"/>
                <a:sym typeface="Times New Roman"/>
              </a:rPr>
              <a:t>    WHERE MAVE = LV.MAVE</a:t>
            </a:r>
          </a:p>
          <a:p>
            <a:pPr algn="l">
              <a:lnSpc>
                <a:spcPts val="4284"/>
              </a:lnSpc>
            </a:pPr>
            <a:r>
              <a:rPr lang="en-US" sz="3060">
                <a:solidFill>
                  <a:srgbClr val="000000"/>
                </a:solidFill>
                <a:latin typeface="Times New Roman"/>
                <a:ea typeface="Times New Roman"/>
                <a:cs typeface="Times New Roman"/>
                <a:sym typeface="Times New Roman"/>
              </a:rPr>
              <a:t>);</a:t>
            </a:r>
          </a:p>
          <a:p>
            <a:pPr algn="l">
              <a:lnSpc>
                <a:spcPts val="4284"/>
              </a:lnSpc>
            </a:pPr>
          </a:p>
        </p:txBody>
      </p:sp>
      <p:sp>
        <p:nvSpPr>
          <p:cNvPr name="TextBox 14" id="14"/>
          <p:cNvSpPr txBox="true"/>
          <p:nvPr/>
        </p:nvSpPr>
        <p:spPr>
          <a:xfrm rot="0">
            <a:off x="9635278" y="3097126"/>
            <a:ext cx="8652722" cy="1864359"/>
          </a:xfrm>
          <a:prstGeom prst="rect">
            <a:avLst/>
          </a:prstGeom>
        </p:spPr>
        <p:txBody>
          <a:bodyPr anchor="t" rtlCol="false" tIns="0" lIns="0" bIns="0" rIns="0">
            <a:spAutoFit/>
          </a:bodyPr>
          <a:lstStyle/>
          <a:p>
            <a:pPr algn="l">
              <a:lnSpc>
                <a:spcPts val="4200"/>
              </a:lnSpc>
            </a:pPr>
            <a:r>
              <a:rPr lang="en-US" sz="3000" u="sng" b="true">
                <a:solidFill>
                  <a:srgbClr val="000000"/>
                </a:solidFill>
                <a:latin typeface="DejaVu Serif Bold"/>
                <a:ea typeface="DejaVu Serif Bold"/>
                <a:cs typeface="DejaVu Serif Bold"/>
                <a:sym typeface="DejaVu Serif Bold"/>
              </a:rPr>
              <a:t>Câu 10:</a:t>
            </a:r>
            <a:r>
              <a:rPr lang="en-US" sz="3000" b="true">
                <a:solidFill>
                  <a:srgbClr val="000000"/>
                </a:solidFill>
                <a:latin typeface="DejaVu Serif Bold"/>
                <a:ea typeface="DejaVu Serif Bold"/>
                <a:cs typeface="DejaVu Serif Bold"/>
                <a:sym typeface="DejaVu Serif Bold"/>
              </a:rPr>
              <a:t> Các sự kiện có vé VIP nhưng đã bán hết vé VIP</a:t>
            </a:r>
          </a:p>
          <a:p>
            <a:pPr algn="ctr">
              <a:lnSpc>
                <a:spcPts val="6580"/>
              </a:lnSpc>
            </a:pP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2441185" y="1028700"/>
            <a:ext cx="12929008" cy="7992478"/>
          </a:xfrm>
          <a:custGeom>
            <a:avLst/>
            <a:gdLst/>
            <a:ahLst/>
            <a:cxnLst/>
            <a:rect r="r" b="b" t="t" l="l"/>
            <a:pathLst>
              <a:path h="7992478" w="12929008">
                <a:moveTo>
                  <a:pt x="0" y="0"/>
                </a:moveTo>
                <a:lnTo>
                  <a:pt x="12929008" y="0"/>
                </a:lnTo>
                <a:lnTo>
                  <a:pt x="12929008" y="7992478"/>
                </a:lnTo>
                <a:lnTo>
                  <a:pt x="0" y="7992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28118" y="1519810"/>
            <a:ext cx="7155142" cy="7247381"/>
          </a:xfrm>
          <a:custGeom>
            <a:avLst/>
            <a:gdLst/>
            <a:ahLst/>
            <a:cxnLst/>
            <a:rect r="r" b="b" t="t" l="l"/>
            <a:pathLst>
              <a:path h="7247381" w="7155142">
                <a:moveTo>
                  <a:pt x="0" y="0"/>
                </a:moveTo>
                <a:lnTo>
                  <a:pt x="7155142" y="0"/>
                </a:lnTo>
                <a:lnTo>
                  <a:pt x="7155142" y="7247380"/>
                </a:lnTo>
                <a:lnTo>
                  <a:pt x="0" y="724738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85446" y="5605027"/>
            <a:ext cx="4802554" cy="4886781"/>
          </a:xfrm>
          <a:custGeom>
            <a:avLst/>
            <a:gdLst/>
            <a:ahLst/>
            <a:cxnLst/>
            <a:rect r="r" b="b" t="t" l="l"/>
            <a:pathLst>
              <a:path h="4886781" w="4802554">
                <a:moveTo>
                  <a:pt x="0" y="0"/>
                </a:moveTo>
                <a:lnTo>
                  <a:pt x="4802554" y="0"/>
                </a:lnTo>
                <a:lnTo>
                  <a:pt x="4802554" y="4886780"/>
                </a:lnTo>
                <a:lnTo>
                  <a:pt x="0" y="4886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02554" y="3341422"/>
            <a:ext cx="8682893" cy="3024134"/>
          </a:xfrm>
          <a:prstGeom prst="rect">
            <a:avLst/>
          </a:prstGeom>
        </p:spPr>
        <p:txBody>
          <a:bodyPr anchor="t" rtlCol="false" tIns="0" lIns="0" bIns="0" rIns="0">
            <a:spAutoFit/>
          </a:bodyPr>
          <a:lstStyle/>
          <a:p>
            <a:pPr algn="ctr">
              <a:lnSpc>
                <a:spcPts val="24754"/>
              </a:lnSpc>
            </a:pPr>
            <a:r>
              <a:rPr lang="en-US" sz="17681" b="true">
                <a:solidFill>
                  <a:srgbClr val="000000"/>
                </a:solidFill>
                <a:latin typeface="Noto Sans Bold"/>
                <a:ea typeface="Noto Sans Bold"/>
                <a:cs typeface="Noto Sans Bold"/>
                <a:sym typeface="Noto Sans Bold"/>
              </a:rPr>
              <a:t>Phần </a:t>
            </a:r>
            <a:r>
              <a:rPr lang="en-US" b="true" sz="17681">
                <a:solidFill>
                  <a:srgbClr val="000000"/>
                </a:solidFill>
                <a:latin typeface="Noto Sans Bold"/>
                <a:ea typeface="Noto Sans Bold"/>
                <a:cs typeface="Noto Sans Bold"/>
                <a:sym typeface="Noto Sans Bold"/>
              </a:rPr>
              <a:t>B</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29186" y="1893906"/>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1329430" y="3188671"/>
            <a:ext cx="15929870" cy="6513941"/>
            <a:chOff x="0" y="0"/>
            <a:chExt cx="4195521" cy="1715606"/>
          </a:xfrm>
        </p:grpSpPr>
        <p:sp>
          <p:nvSpPr>
            <p:cNvPr name="Freeform 8" id="8"/>
            <p:cNvSpPr/>
            <p:nvPr/>
          </p:nvSpPr>
          <p:spPr>
            <a:xfrm flipH="false" flipV="false" rot="0">
              <a:off x="0" y="0"/>
              <a:ext cx="4195521" cy="1715606"/>
            </a:xfrm>
            <a:custGeom>
              <a:avLst/>
              <a:gdLst/>
              <a:ahLst/>
              <a:cxnLst/>
              <a:rect r="r" b="b" t="t" l="l"/>
              <a:pathLst>
                <a:path h="1715606" w="4195521">
                  <a:moveTo>
                    <a:pt x="0" y="0"/>
                  </a:moveTo>
                  <a:lnTo>
                    <a:pt x="4195521" y="0"/>
                  </a:lnTo>
                  <a:lnTo>
                    <a:pt x="4195521" y="1715606"/>
                  </a:lnTo>
                  <a:lnTo>
                    <a:pt x="0" y="1715606"/>
                  </a:lnTo>
                  <a:close/>
                </a:path>
              </a:pathLst>
            </a:custGeom>
            <a:solidFill>
              <a:srgbClr val="FFFFFF"/>
            </a:solidFill>
          </p:spPr>
        </p:sp>
        <p:sp>
          <p:nvSpPr>
            <p:cNvPr name="TextBox 9" id="9"/>
            <p:cNvSpPr txBox="true"/>
            <p:nvPr/>
          </p:nvSpPr>
          <p:spPr>
            <a:xfrm>
              <a:off x="0" y="-38100"/>
              <a:ext cx="4195521" cy="175370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681330" y="4110751"/>
            <a:ext cx="12925340" cy="4180850"/>
          </a:xfrm>
          <a:prstGeom prst="rect">
            <a:avLst/>
          </a:prstGeom>
        </p:spPr>
        <p:txBody>
          <a:bodyPr anchor="t" rtlCol="false" tIns="0" lIns="0" bIns="0" rIns="0">
            <a:spAutoFit/>
          </a:bodyPr>
          <a:lstStyle/>
          <a:p>
            <a:pPr algn="l">
              <a:lnSpc>
                <a:spcPts val="4759"/>
              </a:lnSpc>
            </a:pPr>
            <a:r>
              <a:rPr lang="en-US" sz="3399" i="true" b="true">
                <a:solidFill>
                  <a:srgbClr val="000000"/>
                </a:solidFill>
                <a:latin typeface="Noto Sans Bold Italics"/>
                <a:ea typeface="Noto Sans Bold Italics"/>
                <a:cs typeface="Noto Sans Bold Italics"/>
                <a:sym typeface="Noto Sans Bold Italics"/>
              </a:rPr>
              <a:t>Cho lược đồ CSDL Q(TENTAU,LOAITAU,MACHUYEN,LUONGHANG,BENCANG,NGAY) F={TENTAU → LOAITAU MACHUYEN → TENTAU, LUONGHANG TENTAU,NGAY → BENCANG, MACHUYEN} </a:t>
            </a:r>
          </a:p>
          <a:p>
            <a:pPr algn="l">
              <a:lnSpc>
                <a:spcPts val="4759"/>
              </a:lnSpc>
            </a:pPr>
            <a:r>
              <a:rPr lang="en-US" sz="3399" i="true" b="true">
                <a:solidFill>
                  <a:srgbClr val="000000"/>
                </a:solidFill>
                <a:latin typeface="Noto Sans Bold Italics"/>
                <a:ea typeface="Noto Sans Bold Italics"/>
                <a:cs typeface="Noto Sans Bold Italics"/>
                <a:sym typeface="Noto Sans Bold Italics"/>
              </a:rPr>
              <a:t>a) Hãy tìm tập phủ tối thiểu của F </a:t>
            </a:r>
          </a:p>
          <a:p>
            <a:pPr algn="l">
              <a:lnSpc>
                <a:spcPts val="4759"/>
              </a:lnSpc>
            </a:pPr>
            <a:r>
              <a:rPr lang="en-US" sz="3399" i="true" b="true">
                <a:solidFill>
                  <a:srgbClr val="000000"/>
                </a:solidFill>
                <a:latin typeface="Noto Sans Bold Italics"/>
                <a:ea typeface="Noto Sans Bold Italics"/>
                <a:cs typeface="Noto Sans Bold Italics"/>
                <a:sym typeface="Noto Sans Bold Italics"/>
              </a:rPr>
              <a:t>b) Tìm tất cả các khóa của Q</a:t>
            </a:r>
          </a:p>
          <a:p>
            <a:pPr algn="l">
              <a:lnSpc>
                <a:spcPts val="4759"/>
              </a:lnSpc>
            </a:pPr>
          </a:p>
        </p:txBody>
      </p:sp>
      <p:sp>
        <p:nvSpPr>
          <p:cNvPr name="TextBox 11" id="11"/>
          <p:cNvSpPr txBox="true"/>
          <p:nvPr/>
        </p:nvSpPr>
        <p:spPr>
          <a:xfrm rot="0">
            <a:off x="7449268" y="308797"/>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grpSp>
        <p:nvGrpSpPr>
          <p:cNvPr name="Group 6" id="6"/>
          <p:cNvGrpSpPr/>
          <p:nvPr/>
        </p:nvGrpSpPr>
        <p:grpSpPr>
          <a:xfrm rot="0">
            <a:off x="506608" y="1688591"/>
            <a:ext cx="17301028" cy="8367656"/>
            <a:chOff x="0" y="0"/>
            <a:chExt cx="4556649" cy="2203827"/>
          </a:xfrm>
        </p:grpSpPr>
        <p:sp>
          <p:nvSpPr>
            <p:cNvPr name="Freeform 7" id="7"/>
            <p:cNvSpPr/>
            <p:nvPr/>
          </p:nvSpPr>
          <p:spPr>
            <a:xfrm flipH="false" flipV="false" rot="0">
              <a:off x="0" y="0"/>
              <a:ext cx="4556649" cy="2203827"/>
            </a:xfrm>
            <a:custGeom>
              <a:avLst/>
              <a:gdLst/>
              <a:ahLst/>
              <a:cxnLst/>
              <a:rect r="r" b="b" t="t" l="l"/>
              <a:pathLst>
                <a:path h="2203827" w="4556649">
                  <a:moveTo>
                    <a:pt x="0" y="0"/>
                  </a:moveTo>
                  <a:lnTo>
                    <a:pt x="4556649" y="0"/>
                  </a:lnTo>
                  <a:lnTo>
                    <a:pt x="4556649" y="2203827"/>
                  </a:lnTo>
                  <a:lnTo>
                    <a:pt x="0" y="2203827"/>
                  </a:lnTo>
                  <a:close/>
                </a:path>
              </a:pathLst>
            </a:custGeom>
            <a:solidFill>
              <a:srgbClr val="FFFFFF"/>
            </a:solidFill>
          </p:spPr>
        </p:sp>
        <p:sp>
          <p:nvSpPr>
            <p:cNvPr name="TextBox 8" id="8"/>
            <p:cNvSpPr txBox="true"/>
            <p:nvPr/>
          </p:nvSpPr>
          <p:spPr>
            <a:xfrm>
              <a:off x="0" y="-38100"/>
              <a:ext cx="4556649" cy="224192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sp>
        <p:nvSpPr>
          <p:cNvPr name="TextBox 10" id="10"/>
          <p:cNvSpPr txBox="true"/>
          <p:nvPr/>
        </p:nvSpPr>
        <p:spPr>
          <a:xfrm rot="0">
            <a:off x="624577" y="2122557"/>
            <a:ext cx="8637392" cy="7933690"/>
          </a:xfrm>
          <a:prstGeom prst="rect">
            <a:avLst/>
          </a:prstGeom>
        </p:spPr>
        <p:txBody>
          <a:bodyPr anchor="t" rtlCol="false" tIns="0" lIns="0" bIns="0" rIns="0">
            <a:spAutoFit/>
          </a:bodyPr>
          <a:lstStyle/>
          <a:p>
            <a:pPr algn="l">
              <a:lnSpc>
                <a:spcPts val="3709"/>
              </a:lnSpc>
            </a:pPr>
            <a:r>
              <a:rPr lang="en-US" sz="2649" i="true" b="true">
                <a:solidFill>
                  <a:srgbClr val="000000"/>
                </a:solidFill>
                <a:latin typeface="DejaVu Serif Bold Italics"/>
                <a:ea typeface="DejaVu Serif Bold Italics"/>
                <a:cs typeface="DejaVu Serif Bold Italics"/>
                <a:sym typeface="DejaVu Serif Bold Italics"/>
              </a:rPr>
              <a:t>a) Hãy tìm tập phủ tối thiểu của F</a:t>
            </a:r>
          </a:p>
          <a:p>
            <a:pPr algn="l">
              <a:lnSpc>
                <a:spcPts val="3709"/>
              </a:lnSpc>
            </a:pPr>
            <a:r>
              <a:rPr lang="en-US" sz="2649" i="true" b="true">
                <a:solidFill>
                  <a:srgbClr val="000000"/>
                </a:solidFill>
                <a:latin typeface="DejaVu Serif Bold Italics"/>
                <a:ea typeface="DejaVu Serif Bold Italics"/>
                <a:cs typeface="DejaVu Serif Bold Italics"/>
                <a:sym typeface="DejaVu Serif Bold Italics"/>
              </a:rPr>
              <a:t>Lược đồ CSDL:</a:t>
            </a:r>
          </a:p>
          <a:p>
            <a:pPr algn="l">
              <a:lnSpc>
                <a:spcPts val="3709"/>
              </a:lnSpc>
            </a:pPr>
            <a:r>
              <a:rPr lang="en-US" sz="2649" b="true">
                <a:solidFill>
                  <a:srgbClr val="000000"/>
                </a:solidFill>
                <a:latin typeface="DejaVu Serif Bold"/>
                <a:ea typeface="DejaVu Serif Bold"/>
                <a:cs typeface="DejaVu Serif Bold"/>
                <a:sym typeface="DejaVu Serif Bold"/>
              </a:rPr>
              <a:t>Q(</a:t>
            </a:r>
            <a:r>
              <a:rPr lang="en-US" sz="2649" b="true">
                <a:solidFill>
                  <a:srgbClr val="000000"/>
                </a:solidFill>
                <a:latin typeface="DejaVu Serif Bold"/>
                <a:ea typeface="DejaVu Serif Bold"/>
                <a:cs typeface="DejaVu Serif Bold"/>
                <a:sym typeface="DejaVu Serif Bold"/>
              </a:rPr>
              <a:t>TENTAU, LOAITAU, MACHUYEN, LUONGHANG, BENCANG, NGAY)</a:t>
            </a:r>
          </a:p>
          <a:p>
            <a:pPr algn="l">
              <a:lnSpc>
                <a:spcPts val="3709"/>
              </a:lnSpc>
            </a:pPr>
            <a:r>
              <a:rPr lang="en-US" b="true" sz="2649" u="sng">
                <a:solidFill>
                  <a:srgbClr val="000000"/>
                </a:solidFill>
                <a:latin typeface="DejaVu Serif Bold"/>
                <a:ea typeface="DejaVu Serif Bold"/>
                <a:cs typeface="DejaVu Serif Bold"/>
                <a:sym typeface="DejaVu Serif Bold"/>
              </a:rPr>
              <a:t>Bước 1:</a:t>
            </a:r>
            <a:r>
              <a:rPr lang="en-US" sz="2649" b="true">
                <a:solidFill>
                  <a:srgbClr val="000000"/>
                </a:solidFill>
                <a:latin typeface="DejaVu Serif Bold"/>
                <a:ea typeface="DejaVu Serif Bold"/>
                <a:cs typeface="DejaVu Serif Bold"/>
                <a:sym typeface="DejaVu Serif Bold"/>
              </a:rPr>
              <a:t> Loại khỏi F các phụ thuộc hàm có vế trái dư thừa</a:t>
            </a:r>
          </a:p>
          <a:p>
            <a:pPr algn="l">
              <a:lnSpc>
                <a:spcPts val="3709"/>
              </a:lnSpc>
            </a:pPr>
            <a:r>
              <a:rPr lang="en-US" sz="2649" b="true">
                <a:solidFill>
                  <a:srgbClr val="000000"/>
                </a:solidFill>
                <a:latin typeface="DejaVu Serif Bold"/>
                <a:ea typeface="DejaVu Serif Bold"/>
                <a:cs typeface="DejaVu Serif Bold"/>
                <a:sym typeface="DejaVu Serif Bold"/>
              </a:rPr>
              <a:t>Xét TENTAU, NGAY → MACHUYEN</a:t>
            </a:r>
          </a:p>
          <a:p>
            <a:pPr algn="l">
              <a:lnSpc>
                <a:spcPts val="3709"/>
              </a:lnSpc>
            </a:pPr>
            <a:r>
              <a:rPr lang="en-US" sz="2649" b="true">
                <a:solidFill>
                  <a:srgbClr val="000000"/>
                </a:solidFill>
                <a:latin typeface="DejaVu Serif Bold"/>
                <a:ea typeface="DejaVu Serif Bold"/>
                <a:cs typeface="DejaVu Serif Bold"/>
                <a:sym typeface="DejaVu Serif Bold"/>
              </a:rPr>
              <a:t>→ Có thể kiểm tra xem NGAY có dư thừa không:</a:t>
            </a:r>
          </a:p>
          <a:p>
            <a:pPr algn="l">
              <a:lnSpc>
                <a:spcPts val="3709"/>
              </a:lnSpc>
            </a:pPr>
            <a:r>
              <a:rPr lang="en-US" sz="2649" b="true">
                <a:solidFill>
                  <a:srgbClr val="000000"/>
                </a:solidFill>
                <a:latin typeface="DejaVu Serif Bold"/>
                <a:ea typeface="DejaVu Serif Bold"/>
                <a:cs typeface="DejaVu Serif Bold"/>
                <a:sym typeface="DejaVu Serif Bold"/>
              </a:rPr>
              <a:t> Tính {TENTAU}+ từ tập F không chứa phụ thuộc này:</a:t>
            </a:r>
          </a:p>
          <a:p>
            <a:pPr algn="l">
              <a:lnSpc>
                <a:spcPts val="3709"/>
              </a:lnSpc>
            </a:pPr>
            <a:r>
              <a:rPr lang="en-US" sz="2649" b="true">
                <a:solidFill>
                  <a:srgbClr val="000000"/>
                </a:solidFill>
                <a:latin typeface="DejaVu Serif Bold"/>
                <a:ea typeface="DejaVu Serif Bold"/>
                <a:cs typeface="DejaVu Serif Bold"/>
                <a:sym typeface="DejaVu Serif Bold"/>
              </a:rPr>
              <a:t>TENTAU → LOAITAU</a:t>
            </a:r>
          </a:p>
          <a:p>
            <a:pPr algn="l">
              <a:lnSpc>
                <a:spcPts val="3709"/>
              </a:lnSpc>
            </a:pPr>
            <a:r>
              <a:rPr lang="en-US" sz="2649" b="true">
                <a:solidFill>
                  <a:srgbClr val="000000"/>
                </a:solidFill>
                <a:latin typeface="DejaVu Serif Bold"/>
                <a:ea typeface="DejaVu Serif Bold"/>
                <a:cs typeface="DejaVu Serif Bold"/>
                <a:sym typeface="DejaVu Serif Bold"/>
              </a:rPr>
              <a:t> → {TENTAU}+ = {TENTAU, LOAITAU}</a:t>
            </a:r>
          </a:p>
          <a:p>
            <a:pPr algn="l">
              <a:lnSpc>
                <a:spcPts val="3709"/>
              </a:lnSpc>
            </a:pPr>
            <a:r>
              <a:rPr lang="en-US" sz="2649" b="true">
                <a:solidFill>
                  <a:srgbClr val="000000"/>
                </a:solidFill>
                <a:latin typeface="DejaVu Serif Bold"/>
                <a:ea typeface="DejaVu Serif Bold"/>
                <a:cs typeface="DejaVu Serif Bold"/>
                <a:sym typeface="DejaVu Serif Bold"/>
              </a:rPr>
              <a:t> → Không dẫn đến MACHUYEN → NGAY không dư thừa</a:t>
            </a:r>
          </a:p>
          <a:p>
            <a:pPr algn="l">
              <a:lnSpc>
                <a:spcPts val="3709"/>
              </a:lnSpc>
            </a:pPr>
            <a:r>
              <a:rPr lang="en-US" sz="2649" b="true">
                <a:solidFill>
                  <a:srgbClr val="000000"/>
                </a:solidFill>
                <a:latin typeface="DejaVu Serif Bold"/>
                <a:ea typeface="DejaVu Serif Bold"/>
                <a:cs typeface="DejaVu Serif Bold"/>
                <a:sym typeface="DejaVu Serif Bold"/>
              </a:rPr>
              <a:t> → Không loại được</a:t>
            </a:r>
          </a:p>
          <a:p>
            <a:pPr algn="l">
              <a:lnSpc>
                <a:spcPts val="3709"/>
              </a:lnSpc>
            </a:pPr>
            <a:r>
              <a:rPr lang="en-US" sz="2649" b="true">
                <a:solidFill>
                  <a:srgbClr val="000000"/>
                </a:solidFill>
                <a:latin typeface="DejaVu Serif Bold"/>
                <a:ea typeface="DejaVu Serif Bold"/>
                <a:cs typeface="DejaVu Serif Bold"/>
                <a:sym typeface="DejaVu Serif Bold"/>
              </a:rPr>
              <a:t>Không có vế trái dư thừa</a:t>
            </a:r>
          </a:p>
        </p:txBody>
      </p:sp>
      <p:sp>
        <p:nvSpPr>
          <p:cNvPr name="TextBox 11" id="11"/>
          <p:cNvSpPr txBox="true"/>
          <p:nvPr/>
        </p:nvSpPr>
        <p:spPr>
          <a:xfrm rot="0">
            <a:off x="7578857" y="8278"/>
            <a:ext cx="3130285"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AutoShape 12" id="12"/>
          <p:cNvSpPr/>
          <p:nvPr/>
        </p:nvSpPr>
        <p:spPr>
          <a:xfrm>
            <a:off x="9261969" y="2958957"/>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9547086" y="3712807"/>
            <a:ext cx="8043601" cy="5133340"/>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B</a:t>
            </a:r>
            <a:r>
              <a:rPr lang="en-US" sz="2649" u="sng" b="true">
                <a:solidFill>
                  <a:srgbClr val="000000"/>
                </a:solidFill>
                <a:latin typeface="DejaVu Serif Bold"/>
                <a:ea typeface="DejaVu Serif Bold"/>
                <a:cs typeface="DejaVu Serif Bold"/>
                <a:sym typeface="DejaVu Serif Bold"/>
              </a:rPr>
              <a:t>ước 2:</a:t>
            </a:r>
            <a:r>
              <a:rPr lang="en-US" sz="2649" b="true">
                <a:solidFill>
                  <a:srgbClr val="000000"/>
                </a:solidFill>
                <a:latin typeface="DejaVu Serif Bold"/>
                <a:ea typeface="DejaVu Serif Bold"/>
                <a:cs typeface="DejaVu Serif Bold"/>
                <a:sym typeface="DejaVu Serif Bold"/>
              </a:rPr>
              <a:t> Tách các phụ thuộc hàm có vế phải trên một thuộc </a:t>
            </a:r>
          </a:p>
          <a:p>
            <a:pPr algn="l">
              <a:lnSpc>
                <a:spcPts val="3709"/>
              </a:lnSpc>
            </a:pPr>
            <a:r>
              <a:rPr lang="en-US" sz="2649" b="true">
                <a:solidFill>
                  <a:srgbClr val="000000"/>
                </a:solidFill>
                <a:latin typeface="DejaVu Serif Bold"/>
                <a:ea typeface="DejaVu Serif Bold"/>
                <a:cs typeface="DejaVu Serif Bold"/>
                <a:sym typeface="DejaVu Serif Bold"/>
              </a:rPr>
              <a:t>tính thành các phụ thuộc hàm có vế phải một thuộc tính.</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f1: TENTAU → LOAITAU</a:t>
            </a:r>
          </a:p>
          <a:p>
            <a:pPr algn="l">
              <a:lnSpc>
                <a:spcPts val="3709"/>
              </a:lnSpc>
            </a:pPr>
            <a:r>
              <a:rPr lang="en-US" sz="2649" b="true">
                <a:solidFill>
                  <a:srgbClr val="000000"/>
                </a:solidFill>
                <a:latin typeface="DejaVu Serif Bold"/>
                <a:ea typeface="DejaVu Serif Bold"/>
                <a:cs typeface="DejaVu Serif Bold"/>
                <a:sym typeface="DejaVu Serif Bold"/>
              </a:rPr>
              <a:t>f2.1: MACHUYEN → TENTAU</a:t>
            </a:r>
          </a:p>
          <a:p>
            <a:pPr algn="l">
              <a:lnSpc>
                <a:spcPts val="3709"/>
              </a:lnSpc>
            </a:pPr>
            <a:r>
              <a:rPr lang="en-US" sz="2649" b="true">
                <a:solidFill>
                  <a:srgbClr val="000000"/>
                </a:solidFill>
                <a:latin typeface="DejaVu Serif Bold"/>
                <a:ea typeface="DejaVu Serif Bold"/>
                <a:cs typeface="DejaVu Serif Bold"/>
                <a:sym typeface="DejaVu Serif Bold"/>
              </a:rPr>
              <a:t>f2.2: MACHUYEN → LUONGHANG</a:t>
            </a:r>
          </a:p>
          <a:p>
            <a:pPr algn="l">
              <a:lnSpc>
                <a:spcPts val="3709"/>
              </a:lnSpc>
            </a:pPr>
            <a:r>
              <a:rPr lang="en-US" sz="2649" b="true">
                <a:solidFill>
                  <a:srgbClr val="000000"/>
                </a:solidFill>
                <a:latin typeface="DejaVu Serif Bold"/>
                <a:ea typeface="DejaVu Serif Bold"/>
                <a:cs typeface="DejaVu Serif Bold"/>
                <a:sym typeface="DejaVu Serif Bold"/>
              </a:rPr>
              <a:t>f3.1: TENTAU, NGAY → BENCANG</a:t>
            </a:r>
          </a:p>
          <a:p>
            <a:pPr algn="l">
              <a:lnSpc>
                <a:spcPts val="3709"/>
              </a:lnSpc>
            </a:pPr>
            <a:r>
              <a:rPr lang="en-US" sz="2649" b="true">
                <a:solidFill>
                  <a:srgbClr val="000000"/>
                </a:solidFill>
                <a:latin typeface="DejaVu Serif Bold"/>
                <a:ea typeface="DejaVu Serif Bold"/>
                <a:cs typeface="DejaVu Serif Bold"/>
                <a:sym typeface="DejaVu Serif Bold"/>
              </a:rPr>
              <a:t>f3.2: TENTAU, NGAY → MACHUYEN</a:t>
            </a:r>
          </a:p>
          <a:p>
            <a:pPr algn="l">
              <a:lnSpc>
                <a:spcPts val="3709"/>
              </a:lnSpc>
            </a:pP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408947" y="144247"/>
            <a:ext cx="5529244" cy="1248407"/>
          </a:xfrm>
          <a:custGeom>
            <a:avLst/>
            <a:gdLst/>
            <a:ahLst/>
            <a:cxnLst/>
            <a:rect r="r" b="b" t="t" l="l"/>
            <a:pathLst>
              <a:path h="1248407" w="5529244">
                <a:moveTo>
                  <a:pt x="0" y="0"/>
                </a:moveTo>
                <a:lnTo>
                  <a:pt x="5529244" y="0"/>
                </a:lnTo>
                <a:lnTo>
                  <a:pt x="5529244" y="1248407"/>
                </a:lnTo>
                <a:lnTo>
                  <a:pt x="0" y="1248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265701" y="403582"/>
            <a:ext cx="4365719" cy="519444"/>
          </a:xfrm>
          <a:prstGeom prst="rect">
            <a:avLst/>
          </a:prstGeom>
        </p:spPr>
        <p:txBody>
          <a:bodyPr anchor="t" rtlCol="false" tIns="0" lIns="0" bIns="0" rIns="0">
            <a:spAutoFit/>
          </a:bodyPr>
          <a:lstStyle/>
          <a:p>
            <a:pPr algn="ctr">
              <a:lnSpc>
                <a:spcPts val="4283"/>
              </a:lnSpc>
            </a:pPr>
            <a:r>
              <a:rPr lang="en-US" sz="305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835084" y="1392654"/>
            <a:ext cx="19930964" cy="9876057"/>
            <a:chOff x="0" y="0"/>
            <a:chExt cx="5249307" cy="2601102"/>
          </a:xfrm>
        </p:grpSpPr>
        <p:sp>
          <p:nvSpPr>
            <p:cNvPr name="Freeform 8" id="8"/>
            <p:cNvSpPr/>
            <p:nvPr/>
          </p:nvSpPr>
          <p:spPr>
            <a:xfrm flipH="false" flipV="false" rot="0">
              <a:off x="0" y="0"/>
              <a:ext cx="5249307" cy="2601102"/>
            </a:xfrm>
            <a:custGeom>
              <a:avLst/>
              <a:gdLst/>
              <a:ahLst/>
              <a:cxnLst/>
              <a:rect r="r" b="b" t="t" l="l"/>
              <a:pathLst>
                <a:path h="2601102" w="5249307">
                  <a:moveTo>
                    <a:pt x="0" y="0"/>
                  </a:moveTo>
                  <a:lnTo>
                    <a:pt x="5249307" y="0"/>
                  </a:lnTo>
                  <a:lnTo>
                    <a:pt x="5249307" y="2601102"/>
                  </a:lnTo>
                  <a:lnTo>
                    <a:pt x="0" y="2601102"/>
                  </a:lnTo>
                  <a:close/>
                </a:path>
              </a:pathLst>
            </a:custGeom>
            <a:solidFill>
              <a:srgbClr val="FFFFFF"/>
            </a:solidFill>
          </p:spPr>
        </p:sp>
        <p:sp>
          <p:nvSpPr>
            <p:cNvPr name="TextBox 9" id="9"/>
            <p:cNvSpPr txBox="true"/>
            <p:nvPr/>
          </p:nvSpPr>
          <p:spPr>
            <a:xfrm>
              <a:off x="0" y="-38100"/>
              <a:ext cx="5249307" cy="263920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6541" y="1345029"/>
            <a:ext cx="18021674" cy="9613504"/>
          </a:xfrm>
          <a:prstGeom prst="rect">
            <a:avLst/>
          </a:prstGeom>
        </p:spPr>
        <p:txBody>
          <a:bodyPr anchor="t" rtlCol="false" tIns="0" lIns="0" bIns="0" rIns="0">
            <a:spAutoFit/>
          </a:bodyPr>
          <a:lstStyle/>
          <a:p>
            <a:pPr algn="l">
              <a:lnSpc>
                <a:spcPts val="3035"/>
              </a:lnSpc>
            </a:pPr>
            <a:r>
              <a:rPr lang="en-US" b="true" sz="2167" i="true" u="sng">
                <a:solidFill>
                  <a:srgbClr val="000000"/>
                </a:solidFill>
                <a:latin typeface="DejaVu Serif Bold Italics"/>
                <a:ea typeface="DejaVu Serif Bold Italics"/>
                <a:cs typeface="DejaVu Serif Bold Italics"/>
                <a:sym typeface="DejaVu Serif Bold Italics"/>
              </a:rPr>
              <a:t>B</a:t>
            </a:r>
            <a:r>
              <a:rPr lang="en-US" b="true" sz="2167" i="true" u="sng">
                <a:solidFill>
                  <a:srgbClr val="000000"/>
                </a:solidFill>
                <a:latin typeface="DejaVu Serif Bold Italics"/>
                <a:ea typeface="DejaVu Serif Bold Italics"/>
                <a:cs typeface="DejaVu Serif Bold Italics"/>
                <a:sym typeface="DejaVu Serif Bold Italics"/>
              </a:rPr>
              <a:t>ước 3:</a:t>
            </a:r>
            <a:r>
              <a:rPr lang="en-US" sz="2167" b="true">
                <a:solidFill>
                  <a:srgbClr val="000000"/>
                </a:solidFill>
                <a:latin typeface="DejaVu Serif Bold"/>
                <a:ea typeface="DejaVu Serif Bold"/>
                <a:cs typeface="DejaVu Serif Bold"/>
                <a:sym typeface="DejaVu Serif Bold"/>
              </a:rPr>
              <a:t> Loại khỏi F các phụ thuộc hàm dư thừa.</a:t>
            </a:r>
          </a:p>
          <a:p>
            <a:pPr algn="l">
              <a:lnSpc>
                <a:spcPts val="3035"/>
              </a:lnSpc>
            </a:pPr>
            <a:r>
              <a:rPr lang="en-US" sz="2167" b="true">
                <a:solidFill>
                  <a:srgbClr val="000000"/>
                </a:solidFill>
                <a:latin typeface="DejaVu Serif Bold"/>
                <a:ea typeface="DejaVu Serif Bold"/>
                <a:cs typeface="DejaVu Serif Bold"/>
                <a:sym typeface="DejaVu Serif Bold"/>
              </a:rPr>
              <a:t>Kiểm tra từng phụ thuộc xem có thể loại bỏ không (kiểm tra phụ thuộc có thể suy diễn từ các phụ thuộc còn lại hay không).</a:t>
            </a:r>
          </a:p>
          <a:p>
            <a:pPr algn="l">
              <a:lnSpc>
                <a:spcPts val="3035"/>
              </a:lnSpc>
            </a:pPr>
            <a:r>
              <a:rPr lang="en-US" sz="2167" b="true">
                <a:solidFill>
                  <a:srgbClr val="000000"/>
                </a:solidFill>
                <a:latin typeface="DejaVu Serif Bold"/>
                <a:ea typeface="DejaVu Serif Bold"/>
                <a:cs typeface="DejaVu Serif Bold"/>
                <a:sym typeface="DejaVu Serif Bold"/>
              </a:rPr>
              <a:t> Kiểm tra: TENTAU → LOAITAU có thể loại không?</a:t>
            </a:r>
          </a:p>
          <a:p>
            <a:pPr algn="l">
              <a:lnSpc>
                <a:spcPts val="3035"/>
              </a:lnSpc>
            </a:pPr>
            <a:r>
              <a:rPr lang="en-US" sz="2167" b="true">
                <a:solidFill>
                  <a:srgbClr val="000000"/>
                </a:solidFill>
                <a:latin typeface="DejaVu Serif Bold"/>
                <a:ea typeface="DejaVu Serif Bold"/>
                <a:cs typeface="DejaVu Serif Bold"/>
                <a:sym typeface="DejaVu Serif Bold"/>
              </a:rPr>
              <a:t>Tạo F’= {MACHUYEN → TENTAU, MACHUYEN → LUONGHANG, TENTAU, NGAY → BENCANG, TENTAU, NGAY → MACHUYEN}</a:t>
            </a:r>
          </a:p>
          <a:p>
            <a:pPr algn="l">
              <a:lnSpc>
                <a:spcPts val="3035"/>
              </a:lnSpc>
            </a:pPr>
            <a:r>
              <a:rPr lang="en-US" sz="2167" b="true">
                <a:solidFill>
                  <a:srgbClr val="000000"/>
                </a:solidFill>
                <a:latin typeface="DejaVu Serif Bold"/>
                <a:ea typeface="DejaVu Serif Bold"/>
                <a:cs typeface="DejaVu Serif Bold"/>
                <a:sym typeface="DejaVu Serif Bold"/>
              </a:rPr>
              <a:t>Bao đóng của TENTAU trong F’:</a:t>
            </a:r>
          </a:p>
          <a:p>
            <a:pPr algn="l">
              <a:lnSpc>
                <a:spcPts val="3035"/>
              </a:lnSpc>
            </a:pPr>
            <a:r>
              <a:rPr lang="en-US" sz="2167" b="true">
                <a:solidFill>
                  <a:srgbClr val="000000"/>
                </a:solidFill>
                <a:latin typeface="DejaVu Serif Bold"/>
                <a:ea typeface="DejaVu Serif Bold"/>
                <a:cs typeface="DejaVu Serif Bold"/>
                <a:sym typeface="DejaVu Serif Bold"/>
              </a:rPr>
              <a:t>TENTAU⁺ = {TENTAU} → không suy ra được LOAITAU</a:t>
            </a:r>
          </a:p>
          <a:p>
            <a:pPr algn="l">
              <a:lnSpc>
                <a:spcPts val="3035"/>
              </a:lnSpc>
            </a:pPr>
            <a:r>
              <a:rPr lang="en-US" sz="2167" b="true">
                <a:solidFill>
                  <a:srgbClr val="000000"/>
                </a:solidFill>
                <a:latin typeface="DejaVu Serif Bold"/>
                <a:ea typeface="DejaVu Serif Bold"/>
                <a:cs typeface="DejaVu Serif Bold"/>
                <a:sym typeface="DejaVu Serif Bold"/>
              </a:rPr>
              <a:t>⇒ Không loại được</a:t>
            </a:r>
          </a:p>
          <a:p>
            <a:pPr algn="l">
              <a:lnSpc>
                <a:spcPts val="3035"/>
              </a:lnSpc>
            </a:pPr>
            <a:r>
              <a:rPr lang="en-US" sz="2167" b="true">
                <a:solidFill>
                  <a:srgbClr val="000000"/>
                </a:solidFill>
                <a:latin typeface="DejaVu Serif Bold"/>
                <a:ea typeface="DejaVu Serif Bold"/>
                <a:cs typeface="DejaVu Serif Bold"/>
                <a:sym typeface="DejaVu Serif Bold"/>
              </a:rPr>
              <a:t>  Kiểm tra: MACHUYEN → TENTAU</a:t>
            </a:r>
          </a:p>
          <a:p>
            <a:pPr algn="l">
              <a:lnSpc>
                <a:spcPts val="3035"/>
              </a:lnSpc>
            </a:pPr>
            <a:r>
              <a:rPr lang="en-US" sz="2167" b="true">
                <a:solidFill>
                  <a:srgbClr val="000000"/>
                </a:solidFill>
                <a:latin typeface="DejaVu Serif Bold"/>
                <a:ea typeface="DejaVu Serif Bold"/>
                <a:cs typeface="DejaVu Serif Bold"/>
                <a:sym typeface="DejaVu Serif Bold"/>
              </a:rPr>
              <a:t>F’ = {TENTAU → LOAITAU, MACHUYEN → LUONGHANG, TENTAU, NGAY → BENCANG, TENTAU, NGAY → MACHUYEN}</a:t>
            </a:r>
          </a:p>
          <a:p>
            <a:pPr algn="l">
              <a:lnSpc>
                <a:spcPts val="3035"/>
              </a:lnSpc>
            </a:pPr>
            <a:r>
              <a:rPr lang="en-US" sz="2167" b="true">
                <a:solidFill>
                  <a:srgbClr val="000000"/>
                </a:solidFill>
                <a:latin typeface="DejaVu Serif Bold"/>
                <a:ea typeface="DejaVu Serif Bold"/>
                <a:cs typeface="DejaVu Serif Bold"/>
                <a:sym typeface="DejaVu Serif Bold"/>
              </a:rPr>
              <a:t>MACHUYEN⁺ = {MACHUYEN}</a:t>
            </a:r>
          </a:p>
          <a:p>
            <a:pPr algn="l">
              <a:lnSpc>
                <a:spcPts val="3035"/>
              </a:lnSpc>
            </a:pPr>
            <a:r>
              <a:rPr lang="en-US" sz="2167" b="true">
                <a:solidFill>
                  <a:srgbClr val="000000"/>
                </a:solidFill>
                <a:latin typeface="DejaVu Serif Bold"/>
                <a:ea typeface="DejaVu Serif Bold"/>
                <a:cs typeface="DejaVu Serif Bold"/>
                <a:sym typeface="DejaVu Serif Bold"/>
              </a:rPr>
              <a:t>→ Không có gì suy ra được TENTAU ⇒ Không loại được</a:t>
            </a:r>
          </a:p>
          <a:p>
            <a:pPr algn="l">
              <a:lnSpc>
                <a:spcPts val="3035"/>
              </a:lnSpc>
            </a:pPr>
            <a:r>
              <a:rPr lang="en-US" sz="2167" b="true">
                <a:solidFill>
                  <a:srgbClr val="000000"/>
                </a:solidFill>
                <a:latin typeface="DejaVu Serif Bold"/>
                <a:ea typeface="DejaVu Serif Bold"/>
                <a:cs typeface="DejaVu Serif Bold"/>
                <a:sym typeface="DejaVu Serif Bold"/>
              </a:rPr>
              <a:t> Kiểm tra: MACHUYEN → LUONGHANG</a:t>
            </a:r>
          </a:p>
          <a:p>
            <a:pPr algn="l">
              <a:lnSpc>
                <a:spcPts val="3035"/>
              </a:lnSpc>
            </a:pPr>
            <a:r>
              <a:rPr lang="en-US" sz="2167" b="true">
                <a:solidFill>
                  <a:srgbClr val="000000"/>
                </a:solidFill>
                <a:latin typeface="DejaVu Serif Bold"/>
                <a:ea typeface="DejaVu Serif Bold"/>
                <a:cs typeface="DejaVu Serif Bold"/>
                <a:sym typeface="DejaVu Serif Bold"/>
              </a:rPr>
              <a:t>Tương tự, LUONGHANG không được sinh ra từ các phụ thuộc còn lại ⇒ Không loại được</a:t>
            </a:r>
          </a:p>
          <a:p>
            <a:pPr algn="l">
              <a:lnSpc>
                <a:spcPts val="3035"/>
              </a:lnSpc>
            </a:pPr>
            <a:r>
              <a:rPr lang="en-US" sz="2167" b="true">
                <a:solidFill>
                  <a:srgbClr val="000000"/>
                </a:solidFill>
                <a:latin typeface="DejaVu Serif Bold"/>
                <a:ea typeface="DejaVu Serif Bold"/>
                <a:cs typeface="DejaVu Serif Bold"/>
                <a:sym typeface="DejaVu Serif Bold"/>
              </a:rPr>
              <a:t>  Kiểm tra: TENTAU, NGAY → BENCANG</a:t>
            </a:r>
          </a:p>
          <a:p>
            <a:pPr algn="l">
              <a:lnSpc>
                <a:spcPts val="3035"/>
              </a:lnSpc>
            </a:pPr>
            <a:r>
              <a:rPr lang="en-US" sz="2167" b="true">
                <a:solidFill>
                  <a:srgbClr val="000000"/>
                </a:solidFill>
                <a:latin typeface="DejaVu Serif Bold"/>
                <a:ea typeface="DejaVu Serif Bold"/>
                <a:cs typeface="DejaVu Serif Bold"/>
                <a:sym typeface="DejaVu Serif Bold"/>
              </a:rPr>
              <a:t>Kiểm tra BENCANG có thể suy từ các phụ thuộc còn lại không → KHÔNG ⇒ Không loại được</a:t>
            </a:r>
          </a:p>
          <a:p>
            <a:pPr algn="l">
              <a:lnSpc>
                <a:spcPts val="3035"/>
              </a:lnSpc>
            </a:pPr>
            <a:r>
              <a:rPr lang="en-US" sz="2167" b="true">
                <a:solidFill>
                  <a:srgbClr val="000000"/>
                </a:solidFill>
                <a:latin typeface="DejaVu Serif Bold"/>
                <a:ea typeface="DejaVu Serif Bold"/>
                <a:cs typeface="DejaVu Serif Bold"/>
                <a:sym typeface="DejaVu Serif Bold"/>
              </a:rPr>
              <a:t>  Kiểm tra: TENTAU, NGAY → MACHUYEN</a:t>
            </a:r>
          </a:p>
          <a:p>
            <a:pPr algn="l">
              <a:lnSpc>
                <a:spcPts val="3035"/>
              </a:lnSpc>
            </a:pPr>
            <a:r>
              <a:rPr lang="en-US" sz="2167" b="true">
                <a:solidFill>
                  <a:srgbClr val="000000"/>
                </a:solidFill>
                <a:latin typeface="DejaVu Serif Bold"/>
                <a:ea typeface="DejaVu Serif Bold"/>
                <a:cs typeface="DejaVu Serif Bold"/>
                <a:sym typeface="DejaVu Serif Bold"/>
              </a:rPr>
              <a:t>F’ = {TENTAU → LOAITAU, MACHUYEN → TENTAU, MACHUYEN → LUONGHANG, TENTAU, NGAY → BENCANG}</a:t>
            </a:r>
          </a:p>
          <a:p>
            <a:pPr algn="l">
              <a:lnSpc>
                <a:spcPts val="3035"/>
              </a:lnSpc>
            </a:pPr>
            <a:r>
              <a:rPr lang="en-US" sz="2167" b="true">
                <a:solidFill>
                  <a:srgbClr val="000000"/>
                </a:solidFill>
                <a:latin typeface="DejaVu Serif Bold"/>
                <a:ea typeface="DejaVu Serif Bold"/>
                <a:cs typeface="DejaVu Serif Bold"/>
                <a:sym typeface="DejaVu Serif Bold"/>
              </a:rPr>
              <a:t>TENTAU, NGAY⁺ = {TENTAU, NGAY}</a:t>
            </a:r>
          </a:p>
          <a:p>
            <a:pPr algn="l">
              <a:lnSpc>
                <a:spcPts val="3035"/>
              </a:lnSpc>
            </a:pPr>
            <a:r>
              <a:rPr lang="en-US" sz="2167" b="true">
                <a:solidFill>
                  <a:srgbClr val="000000"/>
                </a:solidFill>
                <a:latin typeface="DejaVu Serif Bold"/>
                <a:ea typeface="DejaVu Serif Bold"/>
                <a:cs typeface="DejaVu Serif Bold"/>
                <a:sym typeface="DejaVu Serif Bold"/>
              </a:rPr>
              <a:t> → không sinh được MACHUYEN</a:t>
            </a:r>
          </a:p>
          <a:p>
            <a:pPr algn="l">
              <a:lnSpc>
                <a:spcPts val="3035"/>
              </a:lnSpc>
            </a:pPr>
            <a:r>
              <a:rPr lang="en-US" sz="2167" b="true">
                <a:solidFill>
                  <a:srgbClr val="000000"/>
                </a:solidFill>
                <a:latin typeface="DejaVu Serif Bold"/>
                <a:ea typeface="DejaVu Serif Bold"/>
                <a:cs typeface="DejaVu Serif Bold"/>
                <a:sym typeface="DejaVu Serif Bold"/>
              </a:rPr>
              <a:t>⇒ Không loại được</a:t>
            </a:r>
          </a:p>
          <a:p>
            <a:pPr algn="l">
              <a:lnSpc>
                <a:spcPts val="3035"/>
              </a:lnSpc>
            </a:pPr>
          </a:p>
          <a:p>
            <a:pPr algn="l">
              <a:lnSpc>
                <a:spcPts val="3035"/>
              </a:lnSpc>
            </a:pPr>
          </a:p>
        </p:txBody>
      </p:sp>
      <p:sp>
        <p:nvSpPr>
          <p:cNvPr name="TextBox 11" id="11"/>
          <p:cNvSpPr txBox="true"/>
          <p:nvPr/>
        </p:nvSpPr>
        <p:spPr>
          <a:xfrm rot="0">
            <a:off x="7565261"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2441185" y="1028700"/>
            <a:ext cx="12929008" cy="7992478"/>
          </a:xfrm>
          <a:custGeom>
            <a:avLst/>
            <a:gdLst/>
            <a:ahLst/>
            <a:cxnLst/>
            <a:rect r="r" b="b" t="t" l="l"/>
            <a:pathLst>
              <a:path h="7992478" w="12929008">
                <a:moveTo>
                  <a:pt x="0" y="0"/>
                </a:moveTo>
                <a:lnTo>
                  <a:pt x="12929008" y="0"/>
                </a:lnTo>
                <a:lnTo>
                  <a:pt x="12929008" y="7992478"/>
                </a:lnTo>
                <a:lnTo>
                  <a:pt x="0" y="7992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97858" y="1401248"/>
            <a:ext cx="7155142" cy="7247381"/>
          </a:xfrm>
          <a:custGeom>
            <a:avLst/>
            <a:gdLst/>
            <a:ahLst/>
            <a:cxnLst/>
            <a:rect r="r" b="b" t="t" l="l"/>
            <a:pathLst>
              <a:path h="7247381" w="7155142">
                <a:moveTo>
                  <a:pt x="0" y="0"/>
                </a:moveTo>
                <a:lnTo>
                  <a:pt x="7155141" y="0"/>
                </a:lnTo>
                <a:lnTo>
                  <a:pt x="7155141" y="7247381"/>
                </a:lnTo>
                <a:lnTo>
                  <a:pt x="0" y="7247381"/>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97892" y="5821198"/>
            <a:ext cx="4590108" cy="4670609"/>
          </a:xfrm>
          <a:custGeom>
            <a:avLst/>
            <a:gdLst/>
            <a:ahLst/>
            <a:cxnLst/>
            <a:rect r="r" b="b" t="t" l="l"/>
            <a:pathLst>
              <a:path h="4670609" w="4590108">
                <a:moveTo>
                  <a:pt x="0" y="0"/>
                </a:moveTo>
                <a:lnTo>
                  <a:pt x="4590108" y="0"/>
                </a:lnTo>
                <a:lnTo>
                  <a:pt x="4590108" y="4670609"/>
                </a:lnTo>
                <a:lnTo>
                  <a:pt x="0" y="4670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18610" y="3341422"/>
            <a:ext cx="7850781" cy="3024134"/>
          </a:xfrm>
          <a:prstGeom prst="rect">
            <a:avLst/>
          </a:prstGeom>
        </p:spPr>
        <p:txBody>
          <a:bodyPr anchor="t" rtlCol="false" tIns="0" lIns="0" bIns="0" rIns="0">
            <a:spAutoFit/>
          </a:bodyPr>
          <a:lstStyle/>
          <a:p>
            <a:pPr algn="ctr">
              <a:lnSpc>
                <a:spcPts val="24754"/>
              </a:lnSpc>
            </a:pPr>
            <a:r>
              <a:rPr lang="en-US" sz="17681" b="true">
                <a:solidFill>
                  <a:srgbClr val="000000"/>
                </a:solidFill>
                <a:latin typeface="Noto Sans Bold"/>
                <a:ea typeface="Noto Sans Bold"/>
                <a:cs typeface="Noto Sans Bold"/>
                <a:sym typeface="Noto Sans Bold"/>
              </a:rPr>
              <a:t>Phần </a:t>
            </a:r>
            <a:r>
              <a:rPr lang="en-US" b="true" sz="17681">
                <a:solidFill>
                  <a:srgbClr val="000000"/>
                </a:solidFill>
                <a:latin typeface="Noto Sans Bold"/>
                <a:ea typeface="Noto Sans Bold"/>
                <a:cs typeface="Noto Sans Bold"/>
                <a:sym typeface="Noto Sans Bold"/>
              </a:rPr>
              <a: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1028700" y="1890669"/>
            <a:ext cx="16230600" cy="7170495"/>
            <a:chOff x="0" y="0"/>
            <a:chExt cx="4274726" cy="1888525"/>
          </a:xfrm>
        </p:grpSpPr>
        <p:sp>
          <p:nvSpPr>
            <p:cNvPr name="Freeform 8" id="8"/>
            <p:cNvSpPr/>
            <p:nvPr/>
          </p:nvSpPr>
          <p:spPr>
            <a:xfrm flipH="false" flipV="false" rot="0">
              <a:off x="0" y="0"/>
              <a:ext cx="4274726" cy="1888525"/>
            </a:xfrm>
            <a:custGeom>
              <a:avLst/>
              <a:gdLst/>
              <a:ahLst/>
              <a:cxnLst/>
              <a:rect r="r" b="b" t="t" l="l"/>
              <a:pathLst>
                <a:path h="1888525" w="4274726">
                  <a:moveTo>
                    <a:pt x="0" y="0"/>
                  </a:moveTo>
                  <a:lnTo>
                    <a:pt x="4274726" y="0"/>
                  </a:lnTo>
                  <a:lnTo>
                    <a:pt x="4274726" y="1888525"/>
                  </a:lnTo>
                  <a:lnTo>
                    <a:pt x="0" y="1888525"/>
                  </a:lnTo>
                  <a:close/>
                </a:path>
              </a:pathLst>
            </a:custGeom>
            <a:solidFill>
              <a:srgbClr val="FFFFFF"/>
            </a:solidFill>
          </p:spPr>
        </p:sp>
        <p:sp>
          <p:nvSpPr>
            <p:cNvPr name="TextBox 9" id="9"/>
            <p:cNvSpPr txBox="true"/>
            <p:nvPr/>
          </p:nvSpPr>
          <p:spPr>
            <a:xfrm>
              <a:off x="0" y="-38100"/>
              <a:ext cx="4274726" cy="192662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362477" y="3670648"/>
            <a:ext cx="10369219" cy="5458249"/>
          </a:xfrm>
          <a:prstGeom prst="rect">
            <a:avLst/>
          </a:prstGeom>
        </p:spPr>
        <p:txBody>
          <a:bodyPr anchor="t" rtlCol="false" tIns="0" lIns="0" bIns="0" rIns="0">
            <a:spAutoFit/>
          </a:bodyPr>
          <a:lstStyle/>
          <a:p>
            <a:pPr algn="l">
              <a:lnSpc>
                <a:spcPts val="4759"/>
              </a:lnSpc>
            </a:pPr>
            <a:r>
              <a:rPr lang="en-US" sz="3399" b="true">
                <a:solidFill>
                  <a:srgbClr val="FF3131"/>
                </a:solidFill>
                <a:latin typeface="DejaVu Serif Bold"/>
                <a:ea typeface="DejaVu Serif Bold"/>
                <a:cs typeface="DejaVu Serif Bold"/>
                <a:sym typeface="DejaVu Serif Bold"/>
              </a:rPr>
              <a:t> </a:t>
            </a:r>
          </a:p>
          <a:p>
            <a:pPr algn="l">
              <a:lnSpc>
                <a:spcPts val="4759"/>
              </a:lnSpc>
            </a:pPr>
            <a:r>
              <a:rPr lang="en-US" sz="3399" b="true">
                <a:solidFill>
                  <a:srgbClr val="FF3131"/>
                </a:solidFill>
                <a:latin typeface="DejaVu Serif Bold"/>
                <a:ea typeface="DejaVu Serif Bold"/>
                <a:cs typeface="DejaVu Serif Bold"/>
                <a:sym typeface="DejaVu Serif Bold"/>
              </a:rPr>
              <a:t> </a:t>
            </a:r>
            <a:r>
              <a:rPr lang="en-US" sz="3399" b="true">
                <a:solidFill>
                  <a:srgbClr val="000000"/>
                </a:solidFill>
                <a:latin typeface="DejaVu Serif Bold"/>
                <a:ea typeface="DejaVu Serif Bold"/>
                <a:cs typeface="DejaVu Serif Bold"/>
                <a:sym typeface="DejaVu Serif Bold"/>
              </a:rPr>
              <a:t>Fmin = {</a:t>
            </a:r>
          </a:p>
          <a:p>
            <a:pPr algn="l">
              <a:lnSpc>
                <a:spcPts val="4759"/>
              </a:lnSpc>
            </a:pPr>
            <a:r>
              <a:rPr lang="en-US" sz="3399" b="true">
                <a:solidFill>
                  <a:srgbClr val="000000"/>
                </a:solidFill>
                <a:latin typeface="DejaVu Serif Bold"/>
                <a:ea typeface="DejaVu Serif Bold"/>
                <a:cs typeface="DejaVu Serif Bold"/>
                <a:sym typeface="DejaVu Serif Bold"/>
              </a:rPr>
              <a:t> TENTAU → LOAITAU,</a:t>
            </a:r>
          </a:p>
          <a:p>
            <a:pPr algn="l">
              <a:lnSpc>
                <a:spcPts val="4759"/>
              </a:lnSpc>
            </a:pPr>
            <a:r>
              <a:rPr lang="en-US" sz="3399" b="true">
                <a:solidFill>
                  <a:srgbClr val="000000"/>
                </a:solidFill>
                <a:latin typeface="DejaVu Serif Bold"/>
                <a:ea typeface="DejaVu Serif Bold"/>
                <a:cs typeface="DejaVu Serif Bold"/>
                <a:sym typeface="DejaVu Serif Bold"/>
              </a:rPr>
              <a:t> MACHUYEN → TENTAU,</a:t>
            </a:r>
          </a:p>
          <a:p>
            <a:pPr algn="l">
              <a:lnSpc>
                <a:spcPts val="4759"/>
              </a:lnSpc>
            </a:pPr>
            <a:r>
              <a:rPr lang="en-US" sz="3399" b="true">
                <a:solidFill>
                  <a:srgbClr val="000000"/>
                </a:solidFill>
                <a:latin typeface="DejaVu Serif Bold"/>
                <a:ea typeface="DejaVu Serif Bold"/>
                <a:cs typeface="DejaVu Serif Bold"/>
                <a:sym typeface="DejaVu Serif Bold"/>
              </a:rPr>
              <a:t> MACHUYEN → LUONGHANG,</a:t>
            </a:r>
          </a:p>
          <a:p>
            <a:pPr algn="l">
              <a:lnSpc>
                <a:spcPts val="4759"/>
              </a:lnSpc>
            </a:pPr>
            <a:r>
              <a:rPr lang="en-US" sz="3399" b="true">
                <a:solidFill>
                  <a:srgbClr val="000000"/>
                </a:solidFill>
                <a:latin typeface="DejaVu Serif Bold"/>
                <a:ea typeface="DejaVu Serif Bold"/>
                <a:cs typeface="DejaVu Serif Bold"/>
                <a:sym typeface="DejaVu Serif Bold"/>
              </a:rPr>
              <a:t> TENTAU, NGAY → BENCANG,</a:t>
            </a:r>
          </a:p>
          <a:p>
            <a:pPr algn="l">
              <a:lnSpc>
                <a:spcPts val="4759"/>
              </a:lnSpc>
            </a:pPr>
            <a:r>
              <a:rPr lang="en-US" sz="3399" b="true">
                <a:solidFill>
                  <a:srgbClr val="000000"/>
                </a:solidFill>
                <a:latin typeface="DejaVu Serif Bold"/>
                <a:ea typeface="DejaVu Serif Bold"/>
                <a:cs typeface="DejaVu Serif Bold"/>
                <a:sym typeface="DejaVu Serif Bold"/>
              </a:rPr>
              <a:t> TENTAU, NGAY → MACHUYEN</a:t>
            </a:r>
          </a:p>
          <a:p>
            <a:pPr algn="l">
              <a:lnSpc>
                <a:spcPts val="4759"/>
              </a:lnSpc>
            </a:pPr>
            <a:r>
              <a:rPr lang="en-US" sz="3399" b="true">
                <a:solidFill>
                  <a:srgbClr val="000000"/>
                </a:solidFill>
                <a:latin typeface="DejaVu Serif Bold"/>
                <a:ea typeface="DejaVu Serif Bold"/>
                <a:cs typeface="DejaVu Serif Bold"/>
                <a:sym typeface="DejaVu Serif Bold"/>
              </a:rPr>
              <a:t>}</a:t>
            </a:r>
          </a:p>
          <a:p>
            <a:pPr algn="l">
              <a:lnSpc>
                <a:spcPts val="4759"/>
              </a:lnSpc>
            </a:pPr>
          </a:p>
        </p:txBody>
      </p:sp>
      <p:sp>
        <p:nvSpPr>
          <p:cNvPr name="TextBox 11" id="11"/>
          <p:cNvSpPr txBox="true"/>
          <p:nvPr/>
        </p:nvSpPr>
        <p:spPr>
          <a:xfrm rot="0">
            <a:off x="3895919" y="2455145"/>
            <a:ext cx="11302335" cy="802640"/>
          </a:xfrm>
          <a:prstGeom prst="rect">
            <a:avLst/>
          </a:prstGeom>
        </p:spPr>
        <p:txBody>
          <a:bodyPr anchor="t" rtlCol="false" tIns="0" lIns="0" bIns="0" rIns="0">
            <a:spAutoFit/>
          </a:bodyPr>
          <a:lstStyle/>
          <a:p>
            <a:pPr algn="ctr">
              <a:lnSpc>
                <a:spcPts val="6580"/>
              </a:lnSpc>
            </a:pPr>
            <a:r>
              <a:rPr lang="en-US" b="true" sz="4700" u="sng">
                <a:solidFill>
                  <a:srgbClr val="000000"/>
                </a:solidFill>
                <a:latin typeface="DejaVu Serif Bold"/>
                <a:ea typeface="DejaVu Serif Bold"/>
                <a:cs typeface="DejaVu Serif Bold"/>
                <a:sym typeface="DejaVu Serif Bold"/>
              </a:rPr>
              <a:t>Vậy tập p</a:t>
            </a:r>
            <a:r>
              <a:rPr lang="en-US" b="true" sz="4700" u="sng">
                <a:solidFill>
                  <a:srgbClr val="000000"/>
                </a:solidFill>
                <a:latin typeface="DejaVu Serif Bold"/>
                <a:ea typeface="DejaVu Serif Bold"/>
                <a:cs typeface="DejaVu Serif Bold"/>
                <a:sym typeface="DejaVu Serif Bold"/>
              </a:rPr>
              <a:t>hụ tối thiểu của F là:</a:t>
            </a:r>
          </a:p>
        </p:txBody>
      </p:sp>
      <p:sp>
        <p:nvSpPr>
          <p:cNvPr name="TextBox 12" id="12"/>
          <p:cNvSpPr txBox="true"/>
          <p:nvPr/>
        </p:nvSpPr>
        <p:spPr>
          <a:xfrm rot="0">
            <a:off x="7205234" y="8278"/>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02639" y="1688591"/>
            <a:ext cx="17404997" cy="8367656"/>
            <a:chOff x="0" y="0"/>
            <a:chExt cx="4584032" cy="2203827"/>
          </a:xfrm>
        </p:grpSpPr>
        <p:sp>
          <p:nvSpPr>
            <p:cNvPr name="Freeform 6" id="6"/>
            <p:cNvSpPr/>
            <p:nvPr/>
          </p:nvSpPr>
          <p:spPr>
            <a:xfrm flipH="false" flipV="false" rot="0">
              <a:off x="0" y="0"/>
              <a:ext cx="4584032" cy="2203827"/>
            </a:xfrm>
            <a:custGeom>
              <a:avLst/>
              <a:gdLst/>
              <a:ahLst/>
              <a:cxnLst/>
              <a:rect r="r" b="b" t="t" l="l"/>
              <a:pathLst>
                <a:path h="2203827" w="4584032">
                  <a:moveTo>
                    <a:pt x="0" y="0"/>
                  </a:moveTo>
                  <a:lnTo>
                    <a:pt x="4584032" y="0"/>
                  </a:lnTo>
                  <a:lnTo>
                    <a:pt x="4584032" y="2203827"/>
                  </a:lnTo>
                  <a:lnTo>
                    <a:pt x="0" y="2203827"/>
                  </a:lnTo>
                  <a:close/>
                </a:path>
              </a:pathLst>
            </a:custGeom>
            <a:solidFill>
              <a:srgbClr val="FFFFFF"/>
            </a:solidFill>
          </p:spPr>
        </p:sp>
        <p:sp>
          <p:nvSpPr>
            <p:cNvPr name="TextBox 7" id="7"/>
            <p:cNvSpPr txBox="true"/>
            <p:nvPr/>
          </p:nvSpPr>
          <p:spPr>
            <a:xfrm>
              <a:off x="0" y="-38100"/>
              <a:ext cx="4584032" cy="224192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9" id="9"/>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sp>
        <p:nvSpPr>
          <p:cNvPr name="TextBox 10" id="10"/>
          <p:cNvSpPr txBox="true"/>
          <p:nvPr/>
        </p:nvSpPr>
        <p:spPr>
          <a:xfrm rot="0">
            <a:off x="720550" y="4905949"/>
            <a:ext cx="8189842" cy="466661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Bước 1: </a:t>
            </a:r>
            <a:r>
              <a:rPr lang="en-US" sz="2649" b="true">
                <a:solidFill>
                  <a:srgbClr val="000000"/>
                </a:solidFill>
                <a:latin typeface="DejaVu Serif Bold"/>
                <a:ea typeface="DejaVu Serif Bold"/>
                <a:cs typeface="DejaVu Serif Bold"/>
                <a:sym typeface="DejaVu Serif Bold"/>
              </a:rPr>
              <a:t>Xác định tập thuộc tính nguồn TN và trung gian TG</a:t>
            </a:r>
          </a:p>
          <a:p>
            <a:pPr algn="l">
              <a:lnSpc>
                <a:spcPts val="3709"/>
              </a:lnSpc>
            </a:pPr>
            <a:r>
              <a:rPr lang="en-US" sz="2649" b="true">
                <a:solidFill>
                  <a:srgbClr val="000000"/>
                </a:solidFill>
                <a:latin typeface="DejaVu Serif Bold"/>
                <a:ea typeface="DejaVu Serif Bold"/>
                <a:cs typeface="DejaVu Serif Bold"/>
                <a:sym typeface="DejaVu Serif Bold"/>
              </a:rPr>
              <a:t>TN (thuộc tính không xuất hiện ở vế phải) = {NGAY}</a:t>
            </a:r>
          </a:p>
          <a:p>
            <a:pPr algn="l">
              <a:lnSpc>
                <a:spcPts val="3709"/>
              </a:lnSpc>
            </a:pPr>
            <a:r>
              <a:rPr lang="en-US" sz="2649" b="true">
                <a:solidFill>
                  <a:srgbClr val="000000"/>
                </a:solidFill>
                <a:latin typeface="DejaVu Serif Bold"/>
                <a:ea typeface="DejaVu Serif Bold"/>
                <a:cs typeface="DejaVu Serif Bold"/>
                <a:sym typeface="DejaVu Serif Bold"/>
              </a:rPr>
              <a:t> → vì NGAY không xuất hiện ở bên phải của bất kỳ phụ thuộc nào</a:t>
            </a:r>
          </a:p>
          <a:p>
            <a:pPr algn="l">
              <a:lnSpc>
                <a:spcPts val="3709"/>
              </a:lnSpc>
            </a:pPr>
            <a:r>
              <a:rPr lang="en-US" sz="2649" b="true">
                <a:solidFill>
                  <a:srgbClr val="000000"/>
                </a:solidFill>
                <a:latin typeface="DejaVu Serif Bold"/>
                <a:ea typeface="DejaVu Serif Bold"/>
                <a:cs typeface="DejaVu Serif Bold"/>
                <a:sym typeface="DejaVu Serif Bold"/>
              </a:rPr>
              <a:t>TG = {TENTAU, MACHUYEN, LOAITAU, LUONGHANG, BENCANG}</a:t>
            </a:r>
          </a:p>
          <a:p>
            <a:pPr algn="l">
              <a:lnSpc>
                <a:spcPts val="3709"/>
              </a:lnSpc>
            </a:pPr>
            <a:r>
              <a:rPr lang="en-US" b="true" sz="2649" u="sng">
                <a:solidFill>
                  <a:srgbClr val="000000"/>
                </a:solidFill>
                <a:latin typeface="DejaVu Serif Bold"/>
                <a:ea typeface="DejaVu Serif Bold"/>
                <a:cs typeface="DejaVu Serif Bold"/>
                <a:sym typeface="DejaVu Serif Bold"/>
              </a:rPr>
              <a:t>Bước 2:</a:t>
            </a:r>
            <a:r>
              <a:rPr lang="en-US" sz="2649" b="true">
                <a:solidFill>
                  <a:srgbClr val="000000"/>
                </a:solidFill>
                <a:latin typeface="DejaVu Serif Bold"/>
                <a:ea typeface="DejaVu Serif Bold"/>
                <a:cs typeface="DejaVu Serif Bold"/>
                <a:sym typeface="DejaVu Serif Bold"/>
              </a:rPr>
              <a:t> TG ≠ ∅ ⇒ Tiếp tục bước 3</a:t>
            </a:r>
          </a:p>
          <a:p>
            <a:pPr algn="l">
              <a:lnSpc>
                <a:spcPts val="3709"/>
              </a:lnSpc>
            </a:pPr>
          </a:p>
        </p:txBody>
      </p:sp>
      <p:sp>
        <p:nvSpPr>
          <p:cNvPr name="TextBox 11" id="11"/>
          <p:cNvSpPr txBox="true"/>
          <p:nvPr/>
        </p:nvSpPr>
        <p:spPr>
          <a:xfrm rot="0">
            <a:off x="7578864" y="8278"/>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AutoShape 12" id="12"/>
          <p:cNvSpPr/>
          <p:nvPr/>
        </p:nvSpPr>
        <p:spPr>
          <a:xfrm>
            <a:off x="9024692" y="2933721"/>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9138992" y="2105599"/>
            <a:ext cx="8794569" cy="746696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Bước 3: </a:t>
            </a:r>
          </a:p>
          <a:p>
            <a:pPr algn="l">
              <a:lnSpc>
                <a:spcPts val="3709"/>
              </a:lnSpc>
            </a:pPr>
            <a:r>
              <a:rPr lang="en-US" sz="2649" b="true">
                <a:solidFill>
                  <a:srgbClr val="000000"/>
                </a:solidFill>
                <a:latin typeface="DejaVu Serif Bold"/>
                <a:ea typeface="DejaVu Serif Bold"/>
                <a:cs typeface="DejaVu Serif Bold"/>
                <a:sym typeface="DejaVu Serif Bold"/>
              </a:rPr>
              <a:t>Tìm tất cả tập con Xi của TG</a:t>
            </a:r>
          </a:p>
          <a:p>
            <a:pPr algn="l">
              <a:lnSpc>
                <a:spcPts val="3709"/>
              </a:lnSpc>
            </a:pPr>
            <a:r>
              <a:rPr lang="en-US" sz="2649" b="true">
                <a:solidFill>
                  <a:srgbClr val="000000"/>
                </a:solidFill>
                <a:latin typeface="DejaVu Serif Bold"/>
                <a:ea typeface="DejaVu Serif Bold"/>
                <a:cs typeface="DejaVu Serif Bold"/>
                <a:sym typeface="DejaVu Serif Bold"/>
              </a:rPr>
              <a:t>Tập TG = {TENTAU, MACHUYEN, LOAITAU, LUONGHANG, BENCANG}</a:t>
            </a:r>
          </a:p>
          <a:p>
            <a:pPr algn="l">
              <a:lnSpc>
                <a:spcPts val="3709"/>
              </a:lnSpc>
            </a:pPr>
            <a:r>
              <a:rPr lang="en-US" sz="2649" b="true">
                <a:solidFill>
                  <a:srgbClr val="000000"/>
                </a:solidFill>
                <a:latin typeface="DejaVu Serif Bold"/>
                <a:ea typeface="DejaVu Serif Bold"/>
                <a:cs typeface="DejaVu Serif Bold"/>
                <a:sym typeface="DejaVu Serif Bold"/>
              </a:rPr>
              <a:t> → Các tập con của TG</a:t>
            </a:r>
            <a:r>
              <a:rPr lang="en-US" sz="2649" b="true">
                <a:solidFill>
                  <a:srgbClr val="000000"/>
                </a:solidFill>
                <a:latin typeface="DejaVu Serif Bold"/>
                <a:ea typeface="DejaVu Serif Bold"/>
                <a:cs typeface="DejaVu Serif Bold"/>
                <a:sym typeface="DejaVu Serif Bold"/>
              </a:rPr>
              <a:t> (X₁): chỉ lấy những tập nhỏ vì tổ hợp lớn rất nhiều. Ta chỉ xét những tập con có thể cùng với NGAY tạo nên khóa.</a:t>
            </a:r>
          </a:p>
          <a:p>
            <a:pPr algn="l">
              <a:lnSpc>
                <a:spcPts val="3709"/>
              </a:lnSpc>
            </a:pPr>
            <a:r>
              <a:rPr lang="en-US" sz="2649" b="true">
                <a:solidFill>
                  <a:srgbClr val="000000"/>
                </a:solidFill>
                <a:latin typeface="DejaVu Serif Bold"/>
                <a:ea typeface="DejaVu Serif Bold"/>
                <a:cs typeface="DejaVu Serif Bold"/>
                <a:sym typeface="DejaVu Serif Bold"/>
              </a:rPr>
              <a:t>Xét các Xi tiêu biểu:</a:t>
            </a:r>
          </a:p>
          <a:p>
            <a:pPr algn="l">
              <a:lnSpc>
                <a:spcPts val="3709"/>
              </a:lnSpc>
            </a:pPr>
            <a:r>
              <a:rPr lang="en-US" sz="2649" b="true">
                <a:solidFill>
                  <a:srgbClr val="000000"/>
                </a:solidFill>
                <a:latin typeface="DejaVu Serif Bold"/>
                <a:ea typeface="DejaVu Serif Bold"/>
                <a:cs typeface="DejaVu Serif Bold"/>
                <a:sym typeface="DejaVu Serif Bold"/>
              </a:rPr>
              <a:t>∅</a:t>
            </a:r>
          </a:p>
          <a:p>
            <a:pPr algn="l">
              <a:lnSpc>
                <a:spcPts val="3709"/>
              </a:lnSpc>
            </a:pPr>
            <a:r>
              <a:rPr lang="en-US" sz="2649" b="true">
                <a:solidFill>
                  <a:srgbClr val="000000"/>
                </a:solidFill>
                <a:latin typeface="DejaVu Serif Bold"/>
                <a:ea typeface="DejaVu Serif Bold"/>
                <a:cs typeface="DejaVu Serif Bold"/>
                <a:sym typeface="DejaVu Serif Bold"/>
              </a:rPr>
              <a:t>{TENTAU}</a:t>
            </a:r>
          </a:p>
          <a:p>
            <a:pPr algn="l">
              <a:lnSpc>
                <a:spcPts val="3709"/>
              </a:lnSpc>
            </a:pPr>
            <a:r>
              <a:rPr lang="en-US" sz="2649" b="true">
                <a:solidFill>
                  <a:srgbClr val="000000"/>
                </a:solidFill>
                <a:latin typeface="DejaVu Serif Bold"/>
                <a:ea typeface="DejaVu Serif Bold"/>
                <a:cs typeface="DejaVu Serif Bold"/>
                <a:sym typeface="DejaVu Serif Bold"/>
              </a:rPr>
              <a:t>{MACHUYEN}</a:t>
            </a:r>
          </a:p>
          <a:p>
            <a:pPr algn="l">
              <a:lnSpc>
                <a:spcPts val="3709"/>
              </a:lnSpc>
            </a:pPr>
            <a:r>
              <a:rPr lang="en-US" sz="2649" b="true">
                <a:solidFill>
                  <a:srgbClr val="000000"/>
                </a:solidFill>
                <a:latin typeface="DejaVu Serif Bold"/>
                <a:ea typeface="DejaVu Serif Bold"/>
                <a:cs typeface="DejaVu Serif Bold"/>
                <a:sym typeface="DejaVu Serif Bold"/>
              </a:rPr>
              <a:t>{TENTAU, MACHUYEN}</a:t>
            </a:r>
          </a:p>
          <a:p>
            <a:pPr algn="l">
              <a:lnSpc>
                <a:spcPts val="3709"/>
              </a:lnSpc>
            </a:pPr>
            <a:r>
              <a:rPr lang="en-US" sz="2649" b="true">
                <a:solidFill>
                  <a:srgbClr val="000000"/>
                </a:solidFill>
                <a:latin typeface="DejaVu Serif Bold"/>
                <a:ea typeface="DejaVu Serif Bold"/>
                <a:cs typeface="DejaVu Serif Bold"/>
                <a:sym typeface="DejaVu Serif Bold"/>
              </a:rPr>
              <a:t>{LUONGHANG}</a:t>
            </a:r>
          </a:p>
          <a:p>
            <a:pPr algn="l">
              <a:lnSpc>
                <a:spcPts val="3709"/>
              </a:lnSpc>
            </a:pPr>
            <a:r>
              <a:rPr lang="en-US" sz="2649" b="true">
                <a:solidFill>
                  <a:srgbClr val="000000"/>
                </a:solidFill>
                <a:latin typeface="DejaVu Serif Bold"/>
                <a:ea typeface="DejaVu Serif Bold"/>
                <a:cs typeface="DejaVu Serif Bold"/>
                <a:sym typeface="DejaVu Serif Bold"/>
              </a:rPr>
              <a:t>{TENTAU, LUONGHANG}</a:t>
            </a:r>
          </a:p>
          <a:p>
            <a:pPr algn="l">
              <a:lnSpc>
                <a:spcPts val="3709"/>
              </a:lnSpc>
            </a:pPr>
            <a:r>
              <a:rPr lang="en-US" sz="2649" b="true">
                <a:solidFill>
                  <a:srgbClr val="000000"/>
                </a:solidFill>
                <a:latin typeface="DejaVu Serif Bold"/>
                <a:ea typeface="DejaVu Serif Bold"/>
                <a:cs typeface="DejaVu Serif Bold"/>
                <a:sym typeface="DejaVu Serif Bold"/>
              </a:rPr>
              <a:t>{TENTAU, BENCANG}</a:t>
            </a:r>
          </a:p>
          <a:p>
            <a:pPr algn="l">
              <a:lnSpc>
                <a:spcPts val="3709"/>
              </a:lnSpc>
            </a:pPr>
          </a:p>
        </p:txBody>
      </p:sp>
      <p:sp>
        <p:nvSpPr>
          <p:cNvPr name="TextBox 14" id="14"/>
          <p:cNvSpPr txBox="true"/>
          <p:nvPr/>
        </p:nvSpPr>
        <p:spPr>
          <a:xfrm rot="0">
            <a:off x="720550" y="2105599"/>
            <a:ext cx="8596602" cy="3266440"/>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B) Tìm tất cả các khóa của Q</a:t>
            </a:r>
          </a:p>
          <a:p>
            <a:pPr algn="l">
              <a:lnSpc>
                <a:spcPts val="3709"/>
              </a:lnSpc>
            </a:pPr>
            <a:r>
              <a:rPr lang="en-US" b="true" sz="2649" u="sng">
                <a:solidFill>
                  <a:srgbClr val="000000"/>
                </a:solidFill>
                <a:latin typeface="DejaVu Serif Bold"/>
                <a:ea typeface="DejaVu Serif Bold"/>
                <a:cs typeface="DejaVu Serif Bold"/>
                <a:sym typeface="DejaVu Serif Bold"/>
              </a:rPr>
              <a:t>Tập thuộc tính của Q:</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Q = {TENTAU, LOAITAU, MACHUYEN, LUONGHANG, BENCANG, NGAY}</a:t>
            </a:r>
          </a:p>
          <a:p>
            <a:pPr algn="l">
              <a:lnSpc>
                <a:spcPts val="3709"/>
              </a:lnSpc>
            </a:pPr>
          </a:p>
          <a:p>
            <a:pPr algn="l">
              <a:lnSpc>
                <a:spcPts val="3709"/>
              </a:lnSpc>
            </a:pP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910863" y="1531515"/>
            <a:ext cx="20234080" cy="9787715"/>
            <a:chOff x="0" y="0"/>
            <a:chExt cx="5329140" cy="2577835"/>
          </a:xfrm>
        </p:grpSpPr>
        <p:sp>
          <p:nvSpPr>
            <p:cNvPr name="Freeform 8" id="8"/>
            <p:cNvSpPr/>
            <p:nvPr/>
          </p:nvSpPr>
          <p:spPr>
            <a:xfrm flipH="false" flipV="false" rot="0">
              <a:off x="0" y="0"/>
              <a:ext cx="5329140" cy="2577835"/>
            </a:xfrm>
            <a:custGeom>
              <a:avLst/>
              <a:gdLst/>
              <a:ahLst/>
              <a:cxnLst/>
              <a:rect r="r" b="b" t="t" l="l"/>
              <a:pathLst>
                <a:path h="2577835" w="5329140">
                  <a:moveTo>
                    <a:pt x="0" y="0"/>
                  </a:moveTo>
                  <a:lnTo>
                    <a:pt x="5329140" y="0"/>
                  </a:lnTo>
                  <a:lnTo>
                    <a:pt x="5329140" y="2577835"/>
                  </a:lnTo>
                  <a:lnTo>
                    <a:pt x="0" y="2577835"/>
                  </a:lnTo>
                  <a:close/>
                </a:path>
              </a:pathLst>
            </a:custGeom>
            <a:solidFill>
              <a:srgbClr val="FFFFFF"/>
            </a:solidFill>
          </p:spPr>
        </p:sp>
        <p:sp>
          <p:nvSpPr>
            <p:cNvPr name="TextBox 9" id="9"/>
            <p:cNvSpPr txBox="true"/>
            <p:nvPr/>
          </p:nvSpPr>
          <p:spPr>
            <a:xfrm>
              <a:off x="0" y="-38100"/>
              <a:ext cx="5329140" cy="261593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14990" y="1483890"/>
            <a:ext cx="18173010" cy="9158869"/>
          </a:xfrm>
          <a:prstGeom prst="rect">
            <a:avLst/>
          </a:prstGeom>
        </p:spPr>
        <p:txBody>
          <a:bodyPr anchor="t" rtlCol="false" tIns="0" lIns="0" bIns="0" rIns="0">
            <a:spAutoFit/>
          </a:bodyPr>
          <a:lstStyle/>
          <a:p>
            <a:pPr algn="l">
              <a:lnSpc>
                <a:spcPts val="3147"/>
              </a:lnSpc>
            </a:pPr>
            <a:r>
              <a:rPr lang="en-US" sz="2247" u="sng" b="true">
                <a:solidFill>
                  <a:srgbClr val="000000"/>
                </a:solidFill>
                <a:latin typeface="DejaVu Serif Bold"/>
                <a:ea typeface="DejaVu Serif Bold"/>
                <a:cs typeface="DejaVu Serif Bold"/>
                <a:sym typeface="DejaVu Serif Bold"/>
              </a:rPr>
              <a:t>Bước 4:</a:t>
            </a:r>
          </a:p>
          <a:p>
            <a:pPr algn="l">
              <a:lnSpc>
                <a:spcPts val="3147"/>
              </a:lnSpc>
            </a:pPr>
            <a:r>
              <a:rPr lang="en-US" sz="2247" b="true">
                <a:solidFill>
                  <a:srgbClr val="000000"/>
                </a:solidFill>
                <a:latin typeface="DejaVu Serif Bold"/>
                <a:ea typeface="DejaVu Serif Bold"/>
                <a:cs typeface="DejaVu Serif Bold"/>
                <a:sym typeface="DejaVu Serif Bold"/>
              </a:rPr>
              <a:t> Tính (Xi ∪ TN)+ = (Xi ∪ {NGAY})+ và so sánh với Q+</a:t>
            </a:r>
          </a:p>
          <a:p>
            <a:pPr algn="l">
              <a:lnSpc>
                <a:spcPts val="3147"/>
              </a:lnSpc>
            </a:pPr>
            <a:r>
              <a:rPr lang="en-US" sz="2247" b="true">
                <a:solidFill>
                  <a:srgbClr val="000000"/>
                </a:solidFill>
                <a:latin typeface="DejaVu Serif Bold"/>
                <a:ea typeface="DejaVu Serif Bold"/>
                <a:cs typeface="DejaVu Serif Bold"/>
                <a:sym typeface="DejaVu Serif Bold"/>
              </a:rPr>
              <a:t>Tập thuộc tính của Q = {TENTAU, LOAITAU, MACHUYEN, LUONGHANG, BENCANG, NGAY}</a:t>
            </a:r>
          </a:p>
          <a:p>
            <a:pPr algn="l">
              <a:lnSpc>
                <a:spcPts val="3147"/>
              </a:lnSpc>
            </a:pPr>
            <a:r>
              <a:rPr lang="en-US" sz="2247" b="true">
                <a:solidFill>
                  <a:srgbClr val="000000"/>
                </a:solidFill>
                <a:latin typeface="DejaVu Serif Bold"/>
                <a:ea typeface="DejaVu Serif Bold"/>
                <a:cs typeface="DejaVu Serif Bold"/>
                <a:sym typeface="DejaVu Serif Bold"/>
              </a:rPr>
              <a:t> → Ta cần tìm</a:t>
            </a:r>
            <a:r>
              <a:rPr lang="en-US" sz="2247" b="true">
                <a:solidFill>
                  <a:srgbClr val="000000"/>
                </a:solidFill>
                <a:latin typeface="DejaVu Serif Bold"/>
                <a:ea typeface="DejaVu Serif Bold"/>
                <a:cs typeface="DejaVu Serif Bold"/>
                <a:sym typeface="DejaVu Serif Bold"/>
              </a:rPr>
              <a:t> (Xi ∪ {NGAY})+ = Q thì Xi ∪ {NGAY} là siêu khóa    Thử 1: Xi = {TENTAU} ⇒ X = {TENTAU, NGAY}</a:t>
            </a:r>
          </a:p>
          <a:p>
            <a:pPr algn="l">
              <a:lnSpc>
                <a:spcPts val="3147"/>
              </a:lnSpc>
            </a:pPr>
            <a:r>
              <a:rPr lang="en-US" sz="2247" b="true">
                <a:solidFill>
                  <a:srgbClr val="000000"/>
                </a:solidFill>
                <a:latin typeface="DejaVu Serif Bold"/>
                <a:ea typeface="DejaVu Serif Bold"/>
                <a:cs typeface="DejaVu Serif Bold"/>
                <a:sym typeface="DejaVu Serif Bold"/>
              </a:rPr>
              <a:t>Tính bao đóng:</a:t>
            </a:r>
          </a:p>
          <a:p>
            <a:pPr algn="l">
              <a:lnSpc>
                <a:spcPts val="3147"/>
              </a:lnSpc>
            </a:pPr>
            <a:r>
              <a:rPr lang="en-US" sz="2247" b="true">
                <a:solidFill>
                  <a:srgbClr val="000000"/>
                </a:solidFill>
                <a:latin typeface="DejaVu Serif Bold"/>
                <a:ea typeface="DejaVu Serif Bold"/>
                <a:cs typeface="DejaVu Serif Bold"/>
                <a:sym typeface="DejaVu Serif Bold"/>
              </a:rPr>
              <a:t>{TENTAU, NGAY} → BENCANG, MACHUYEN (F3)</a:t>
            </a:r>
          </a:p>
          <a:p>
            <a:pPr algn="l">
              <a:lnSpc>
                <a:spcPts val="3147"/>
              </a:lnSpc>
            </a:pPr>
            <a:r>
              <a:rPr lang="en-US" sz="2247" b="true">
                <a:solidFill>
                  <a:srgbClr val="000000"/>
                </a:solidFill>
                <a:latin typeface="DejaVu Serif Bold"/>
                <a:ea typeface="DejaVu Serif Bold"/>
                <a:cs typeface="DejaVu Serif Bold"/>
                <a:sym typeface="DejaVu Serif Bold"/>
              </a:rPr>
              <a:t> → cộng thêm BENCANG, MACHUYEN</a:t>
            </a:r>
          </a:p>
          <a:p>
            <a:pPr algn="l">
              <a:lnSpc>
                <a:spcPts val="3147"/>
              </a:lnSpc>
            </a:pPr>
            <a:r>
              <a:rPr lang="en-US" sz="2247" b="true">
                <a:solidFill>
                  <a:srgbClr val="000000"/>
                </a:solidFill>
                <a:latin typeface="DejaVu Serif Bold"/>
                <a:ea typeface="DejaVu Serif Bold"/>
                <a:cs typeface="DejaVu Serif Bold"/>
                <a:sym typeface="DejaVu Serif Bold"/>
              </a:rPr>
              <a:t>MACHUYEN → TENTAU, LUONGHANG</a:t>
            </a:r>
          </a:p>
          <a:p>
            <a:pPr algn="l">
              <a:lnSpc>
                <a:spcPts val="3147"/>
              </a:lnSpc>
            </a:pPr>
            <a:r>
              <a:rPr lang="en-US" sz="2247" b="true">
                <a:solidFill>
                  <a:srgbClr val="000000"/>
                </a:solidFill>
                <a:latin typeface="DejaVu Serif Bold"/>
                <a:ea typeface="DejaVu Serif Bold"/>
                <a:cs typeface="DejaVu Serif Bold"/>
                <a:sym typeface="DejaVu Serif Bold"/>
              </a:rPr>
              <a:t> → có rồi TENTAU, thêm LUONGHANG</a:t>
            </a:r>
          </a:p>
          <a:p>
            <a:pPr algn="l">
              <a:lnSpc>
                <a:spcPts val="3147"/>
              </a:lnSpc>
            </a:pPr>
            <a:r>
              <a:rPr lang="en-US" sz="2247" b="true">
                <a:solidFill>
                  <a:srgbClr val="000000"/>
                </a:solidFill>
                <a:latin typeface="DejaVu Serif Bold"/>
                <a:ea typeface="DejaVu Serif Bold"/>
                <a:cs typeface="DejaVu Serif Bold"/>
                <a:sym typeface="DejaVu Serif Bold"/>
              </a:rPr>
              <a:t>TENTAU → LOAITAU</a:t>
            </a:r>
          </a:p>
          <a:p>
            <a:pPr algn="l">
              <a:lnSpc>
                <a:spcPts val="3147"/>
              </a:lnSpc>
            </a:pPr>
            <a:r>
              <a:rPr lang="en-US" sz="2247" b="true">
                <a:solidFill>
                  <a:srgbClr val="000000"/>
                </a:solidFill>
                <a:latin typeface="DejaVu Serif Bold"/>
                <a:ea typeface="DejaVu Serif Bold"/>
                <a:cs typeface="DejaVu Serif Bold"/>
                <a:sym typeface="DejaVu Serif Bold"/>
              </a:rPr>
              <a:t> → thêm LOAITAU</a:t>
            </a:r>
          </a:p>
          <a:p>
            <a:pPr algn="l">
              <a:lnSpc>
                <a:spcPts val="3147"/>
              </a:lnSpc>
            </a:pPr>
            <a:r>
              <a:rPr lang="en-US" sz="2247" b="true">
                <a:solidFill>
                  <a:srgbClr val="000000"/>
                </a:solidFill>
                <a:latin typeface="DejaVu Serif Bold"/>
                <a:ea typeface="DejaVu Serif Bold"/>
                <a:cs typeface="DejaVu Serif Bold"/>
                <a:sym typeface="DejaVu Serif Bold"/>
              </a:rPr>
              <a:t> ==&gt; {TENTAU, NGAY}+ = {TENTAU, NGAY, BENCANG, MACHUYEN, LUONGHANG, LOAITAU} = Q</a:t>
            </a:r>
          </a:p>
          <a:p>
            <a:pPr algn="l">
              <a:lnSpc>
                <a:spcPts val="3147"/>
              </a:lnSpc>
            </a:pPr>
            <a:r>
              <a:rPr lang="en-US" sz="2247" b="true">
                <a:solidFill>
                  <a:srgbClr val="000000"/>
                </a:solidFill>
                <a:latin typeface="DejaVu Serif Bold"/>
                <a:ea typeface="DejaVu Serif Bold"/>
                <a:cs typeface="DejaVu Serif Bold"/>
                <a:sym typeface="DejaVu Serif Bold"/>
              </a:rPr>
              <a:t> ⇒ {TENTAU, NGAY} là siêu khóa.</a:t>
            </a:r>
          </a:p>
          <a:p>
            <a:pPr algn="l">
              <a:lnSpc>
                <a:spcPts val="3147"/>
              </a:lnSpc>
            </a:pPr>
            <a:r>
              <a:rPr lang="en-US" sz="2247" b="true">
                <a:solidFill>
                  <a:srgbClr val="000000"/>
                </a:solidFill>
                <a:latin typeface="DejaVu Serif Bold"/>
                <a:ea typeface="DejaVu Serif Bold"/>
                <a:cs typeface="DejaVu Serif Bold"/>
                <a:sym typeface="DejaVu Serif Bold"/>
              </a:rPr>
              <a:t>Thử 2: Xi = {MACHUYEN} ⇒ X = {MACHUYEN, NGAY}</a:t>
            </a:r>
          </a:p>
          <a:p>
            <a:pPr algn="l">
              <a:lnSpc>
                <a:spcPts val="3147"/>
              </a:lnSpc>
            </a:pPr>
            <a:r>
              <a:rPr lang="en-US" sz="2247" b="true">
                <a:solidFill>
                  <a:srgbClr val="000000"/>
                </a:solidFill>
                <a:latin typeface="DejaVu Serif Bold"/>
                <a:ea typeface="DejaVu Serif Bold"/>
                <a:cs typeface="DejaVu Serif Bold"/>
                <a:sym typeface="DejaVu Serif Bold"/>
              </a:rPr>
              <a:t>Tính bao đóng:</a:t>
            </a:r>
          </a:p>
          <a:p>
            <a:pPr algn="l">
              <a:lnSpc>
                <a:spcPts val="3147"/>
              </a:lnSpc>
            </a:pPr>
            <a:r>
              <a:rPr lang="en-US" sz="2247" b="true">
                <a:solidFill>
                  <a:srgbClr val="000000"/>
                </a:solidFill>
                <a:latin typeface="DejaVu Serif Bold"/>
                <a:ea typeface="DejaVu Serif Bold"/>
                <a:cs typeface="DejaVu Serif Bold"/>
                <a:sym typeface="DejaVu Serif Bold"/>
              </a:rPr>
              <a:t>MACHUYEN → TENTAU, LUONGHANG</a:t>
            </a:r>
          </a:p>
          <a:p>
            <a:pPr algn="l">
              <a:lnSpc>
                <a:spcPts val="3147"/>
              </a:lnSpc>
            </a:pPr>
            <a:r>
              <a:rPr lang="en-US" sz="2247" b="true">
                <a:solidFill>
                  <a:srgbClr val="000000"/>
                </a:solidFill>
                <a:latin typeface="DejaVu Serif Bold"/>
                <a:ea typeface="DejaVu Serif Bold"/>
                <a:cs typeface="DejaVu Serif Bold"/>
                <a:sym typeface="DejaVu Serif Bold"/>
              </a:rPr>
              <a:t>Không có TENTAU + NGAY nên không suy ra BENCANG</a:t>
            </a:r>
          </a:p>
          <a:p>
            <a:pPr algn="l">
              <a:lnSpc>
                <a:spcPts val="3147"/>
              </a:lnSpc>
            </a:pPr>
            <a:r>
              <a:rPr lang="en-US" sz="2247" b="true">
                <a:solidFill>
                  <a:srgbClr val="000000"/>
                </a:solidFill>
                <a:latin typeface="DejaVu Serif Bold"/>
                <a:ea typeface="DejaVu Serif Bold"/>
                <a:cs typeface="DejaVu Serif Bold"/>
                <a:sym typeface="DejaVu Serif Bold"/>
              </a:rPr>
              <a:t> → thiếu BENCANG, LOAITAU</a:t>
            </a:r>
          </a:p>
          <a:p>
            <a:pPr algn="l">
              <a:lnSpc>
                <a:spcPts val="3147"/>
              </a:lnSpc>
            </a:pPr>
            <a:r>
              <a:rPr lang="en-US" sz="2247" b="true">
                <a:solidFill>
                  <a:srgbClr val="000000"/>
                </a:solidFill>
                <a:latin typeface="DejaVu Serif Bold"/>
                <a:ea typeface="DejaVu Serif Bold"/>
                <a:cs typeface="DejaVu Serif Bold"/>
                <a:sym typeface="DejaVu Serif Bold"/>
              </a:rPr>
              <a:t> ⇒ Không là siêu khóa </a:t>
            </a:r>
          </a:p>
          <a:p>
            <a:pPr algn="l">
              <a:lnSpc>
                <a:spcPts val="3147"/>
              </a:lnSpc>
            </a:pPr>
            <a:r>
              <a:rPr lang="en-US" sz="2247" b="true">
                <a:solidFill>
                  <a:srgbClr val="000000"/>
                </a:solidFill>
                <a:latin typeface="DejaVu Serif Bold"/>
                <a:ea typeface="DejaVu Serif Bold"/>
                <a:cs typeface="DejaVu Serif Bold"/>
                <a:sym typeface="DejaVu Serif Bold"/>
              </a:rPr>
              <a:t>Thử 3: Xi = {TENTAU, BENCANG} ⇒ X = {TENTAU, BENCANG, NGAY}</a:t>
            </a:r>
          </a:p>
          <a:p>
            <a:pPr algn="l">
              <a:lnSpc>
                <a:spcPts val="3147"/>
              </a:lnSpc>
            </a:pPr>
            <a:r>
              <a:rPr lang="en-US" sz="2247" b="true">
                <a:solidFill>
                  <a:srgbClr val="000000"/>
                </a:solidFill>
                <a:latin typeface="DejaVu Serif Bold"/>
                <a:ea typeface="DejaVu Serif Bold"/>
                <a:cs typeface="DejaVu Serif Bold"/>
                <a:sym typeface="DejaVu Serif Bold"/>
              </a:rPr>
              <a:t>Không dùng được F3 vì thiếu NGAY hoặc TENTAU + NGÀY</a:t>
            </a:r>
          </a:p>
          <a:p>
            <a:pPr algn="l">
              <a:lnSpc>
                <a:spcPts val="3147"/>
              </a:lnSpc>
            </a:pPr>
            <a:r>
              <a:rPr lang="en-US" sz="2247" b="true">
                <a:solidFill>
                  <a:srgbClr val="000000"/>
                </a:solidFill>
                <a:latin typeface="DejaVu Serif Bold"/>
                <a:ea typeface="DejaVu Serif Bold"/>
                <a:cs typeface="DejaVu Serif Bold"/>
                <a:sym typeface="DejaVu Serif Bold"/>
              </a:rPr>
              <a:t> ⇒ Không là siêu khóa</a:t>
            </a:r>
          </a:p>
          <a:p>
            <a:pPr algn="l">
              <a:lnSpc>
                <a:spcPts val="3147"/>
              </a:lnSpc>
            </a:pP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861" y="219158"/>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402639" y="2168525"/>
            <a:ext cx="17404997" cy="7584606"/>
            <a:chOff x="0" y="0"/>
            <a:chExt cx="4584032" cy="1997592"/>
          </a:xfrm>
        </p:grpSpPr>
        <p:sp>
          <p:nvSpPr>
            <p:cNvPr name="Freeform 8" id="8"/>
            <p:cNvSpPr/>
            <p:nvPr/>
          </p:nvSpPr>
          <p:spPr>
            <a:xfrm flipH="false" flipV="false" rot="0">
              <a:off x="0" y="0"/>
              <a:ext cx="4584032" cy="1997592"/>
            </a:xfrm>
            <a:custGeom>
              <a:avLst/>
              <a:gdLst/>
              <a:ahLst/>
              <a:cxnLst/>
              <a:rect r="r" b="b" t="t" l="l"/>
              <a:pathLst>
                <a:path h="1997592" w="4584032">
                  <a:moveTo>
                    <a:pt x="0" y="0"/>
                  </a:moveTo>
                  <a:lnTo>
                    <a:pt x="4584032" y="0"/>
                  </a:lnTo>
                  <a:lnTo>
                    <a:pt x="4584032" y="1997592"/>
                  </a:lnTo>
                  <a:lnTo>
                    <a:pt x="0" y="1997592"/>
                  </a:lnTo>
                  <a:close/>
                </a:path>
              </a:pathLst>
            </a:custGeom>
            <a:solidFill>
              <a:srgbClr val="FFFFFF"/>
            </a:solidFill>
          </p:spPr>
        </p:sp>
        <p:sp>
          <p:nvSpPr>
            <p:cNvPr name="TextBox 9" id="9"/>
            <p:cNvSpPr txBox="true"/>
            <p:nvPr/>
          </p:nvSpPr>
          <p:spPr>
            <a:xfrm>
              <a:off x="0" y="-38100"/>
              <a:ext cx="4584032" cy="20356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100978" y="3142991"/>
            <a:ext cx="17187022" cy="5559473"/>
          </a:xfrm>
          <a:prstGeom prst="rect">
            <a:avLst/>
          </a:prstGeom>
        </p:spPr>
        <p:txBody>
          <a:bodyPr anchor="t" rtlCol="false" tIns="0" lIns="0" bIns="0" rIns="0">
            <a:spAutoFit/>
          </a:bodyPr>
          <a:lstStyle/>
          <a:p>
            <a:pPr algn="l">
              <a:lnSpc>
                <a:spcPts val="4897"/>
              </a:lnSpc>
            </a:pPr>
            <a:r>
              <a:rPr lang="en-US" sz="3498" u="sng" b="true">
                <a:solidFill>
                  <a:srgbClr val="000000"/>
                </a:solidFill>
                <a:latin typeface="DejaVu Serif Bold"/>
                <a:ea typeface="DejaVu Serif Bold"/>
                <a:cs typeface="DejaVu Serif Bold"/>
                <a:sym typeface="DejaVu Serif Bold"/>
              </a:rPr>
              <a:t>Bước 5:</a:t>
            </a:r>
          </a:p>
          <a:p>
            <a:pPr algn="l">
              <a:lnSpc>
                <a:spcPts val="4897"/>
              </a:lnSpc>
            </a:pPr>
            <a:r>
              <a:rPr lang="en-US" sz="3498" b="true">
                <a:solidFill>
                  <a:srgbClr val="000000"/>
                </a:solidFill>
                <a:latin typeface="DejaVu Serif Bold"/>
                <a:ea typeface="DejaVu Serif Bold"/>
                <a:cs typeface="DejaVu Serif Bold"/>
                <a:sym typeface="DejaVu Serif Bold"/>
              </a:rPr>
              <a:t> Lọc các siêu khóa không tối thiểu</a:t>
            </a:r>
          </a:p>
          <a:p>
            <a:pPr algn="l">
              <a:lnSpc>
                <a:spcPts val="4897"/>
              </a:lnSpc>
            </a:pPr>
            <a:r>
              <a:rPr lang="en-US" sz="3498" b="true">
                <a:solidFill>
                  <a:srgbClr val="000000"/>
                </a:solidFill>
                <a:latin typeface="DejaVu Serif Bold"/>
                <a:ea typeface="DejaVu Serif Bold"/>
                <a:cs typeface="DejaVu Serif Bold"/>
                <a:sym typeface="DejaVu Serif Bold"/>
              </a:rPr>
              <a:t>Trong các siêu khóa tìm được (chỉ có {TENTAU, NGAY}), xem có thuộc tín</a:t>
            </a:r>
            <a:r>
              <a:rPr lang="en-US" sz="3498" b="true">
                <a:solidFill>
                  <a:srgbClr val="000000"/>
                </a:solidFill>
                <a:latin typeface="DejaVu Serif Bold"/>
                <a:ea typeface="DejaVu Serif Bold"/>
                <a:cs typeface="DejaVu Serif Bold"/>
                <a:sym typeface="DejaVu Serif Bold"/>
              </a:rPr>
              <a:t>h dư không</a:t>
            </a:r>
          </a:p>
          <a:p>
            <a:pPr algn="l">
              <a:lnSpc>
                <a:spcPts val="4897"/>
              </a:lnSpc>
            </a:pPr>
            <a:r>
              <a:rPr lang="en-US" sz="3498" b="true">
                <a:solidFill>
                  <a:srgbClr val="000000"/>
                </a:solidFill>
                <a:latin typeface="DejaVu Serif Bold"/>
                <a:ea typeface="DejaVu Serif Bold"/>
                <a:cs typeface="DejaVu Serif Bold"/>
                <a:sym typeface="DejaVu Serif Bold"/>
              </a:rPr>
              <a:t>Không có thuộc tính dư → khóa tối thiểu</a:t>
            </a:r>
          </a:p>
          <a:p>
            <a:pPr algn="l">
              <a:lnSpc>
                <a:spcPts val="4897"/>
              </a:lnSpc>
            </a:pPr>
            <a:r>
              <a:rPr lang="en-US" b="true" sz="3498" u="sng">
                <a:solidFill>
                  <a:srgbClr val="000000"/>
                </a:solidFill>
                <a:latin typeface="DejaVu Serif Bold"/>
                <a:ea typeface="DejaVu Serif Bold"/>
                <a:cs typeface="DejaVu Serif Bold"/>
                <a:sym typeface="DejaVu Serif Bold"/>
              </a:rPr>
              <a:t>Kết luận:</a:t>
            </a:r>
          </a:p>
          <a:p>
            <a:pPr algn="l">
              <a:lnSpc>
                <a:spcPts val="4897"/>
              </a:lnSpc>
            </a:pPr>
            <a:r>
              <a:rPr lang="en-US" sz="3498" b="true">
                <a:solidFill>
                  <a:srgbClr val="000000"/>
                </a:solidFill>
                <a:latin typeface="DejaVu Serif Bold"/>
                <a:ea typeface="DejaVu Serif Bold"/>
                <a:cs typeface="DejaVu Serif Bold"/>
                <a:sym typeface="DejaVu Serif Bold"/>
              </a:rPr>
              <a:t>Tất cả khóa của Q là:</a:t>
            </a:r>
          </a:p>
          <a:p>
            <a:pPr algn="l">
              <a:lnSpc>
                <a:spcPts val="4897"/>
              </a:lnSpc>
            </a:pPr>
            <a:r>
              <a:rPr lang="en-US" sz="3498" b="true">
                <a:solidFill>
                  <a:srgbClr val="000000"/>
                </a:solidFill>
                <a:latin typeface="DejaVu Serif Bold"/>
                <a:ea typeface="DejaVu Serif Bold"/>
                <a:cs typeface="DejaVu Serif Bold"/>
                <a:sym typeface="DejaVu Serif Bold"/>
              </a:rPr>
              <a:t> {TENTAU, NGAY}</a:t>
            </a:r>
          </a:p>
          <a:p>
            <a:pPr algn="l">
              <a:lnSpc>
                <a:spcPts val="4897"/>
              </a:lnSpc>
            </a:pPr>
          </a:p>
        </p:txBody>
      </p:sp>
      <p:sp>
        <p:nvSpPr>
          <p:cNvPr name="TextBox 11" id="11"/>
          <p:cNvSpPr txBox="true"/>
          <p:nvPr/>
        </p:nvSpPr>
        <p:spPr>
          <a:xfrm rot="0">
            <a:off x="7336637" y="156360"/>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29186" y="1893906"/>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2</a:t>
            </a:r>
          </a:p>
        </p:txBody>
      </p:sp>
      <p:grpSp>
        <p:nvGrpSpPr>
          <p:cNvPr name="Group 7" id="7"/>
          <p:cNvGrpSpPr/>
          <p:nvPr/>
        </p:nvGrpSpPr>
        <p:grpSpPr>
          <a:xfrm rot="0">
            <a:off x="1514065" y="3188671"/>
            <a:ext cx="15384223" cy="5657476"/>
            <a:chOff x="0" y="0"/>
            <a:chExt cx="4051812" cy="1490035"/>
          </a:xfrm>
        </p:grpSpPr>
        <p:sp>
          <p:nvSpPr>
            <p:cNvPr name="Freeform 8" id="8"/>
            <p:cNvSpPr/>
            <p:nvPr/>
          </p:nvSpPr>
          <p:spPr>
            <a:xfrm flipH="false" flipV="false" rot="0">
              <a:off x="0" y="0"/>
              <a:ext cx="4051812" cy="1490035"/>
            </a:xfrm>
            <a:custGeom>
              <a:avLst/>
              <a:gdLst/>
              <a:ahLst/>
              <a:cxnLst/>
              <a:rect r="r" b="b" t="t" l="l"/>
              <a:pathLst>
                <a:path h="1490035" w="4051812">
                  <a:moveTo>
                    <a:pt x="0" y="0"/>
                  </a:moveTo>
                  <a:lnTo>
                    <a:pt x="4051812" y="0"/>
                  </a:lnTo>
                  <a:lnTo>
                    <a:pt x="4051812" y="1490035"/>
                  </a:lnTo>
                  <a:lnTo>
                    <a:pt x="0" y="1490035"/>
                  </a:lnTo>
                  <a:close/>
                </a:path>
              </a:pathLst>
            </a:custGeom>
            <a:solidFill>
              <a:srgbClr val="FFFFFF"/>
            </a:solidFill>
          </p:spPr>
        </p:sp>
        <p:sp>
          <p:nvSpPr>
            <p:cNvPr name="TextBox 9" id="9"/>
            <p:cNvSpPr txBox="true"/>
            <p:nvPr/>
          </p:nvSpPr>
          <p:spPr>
            <a:xfrm>
              <a:off x="0" y="-38100"/>
              <a:ext cx="4051812" cy="152813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898788" y="3760614"/>
            <a:ext cx="14614777" cy="3980190"/>
          </a:xfrm>
          <a:prstGeom prst="rect">
            <a:avLst/>
          </a:prstGeom>
        </p:spPr>
        <p:txBody>
          <a:bodyPr anchor="t" rtlCol="false" tIns="0" lIns="0" bIns="0" rIns="0">
            <a:spAutoFit/>
          </a:bodyPr>
          <a:lstStyle/>
          <a:p>
            <a:pPr algn="l">
              <a:lnSpc>
                <a:spcPts val="5319"/>
              </a:lnSpc>
            </a:pPr>
            <a:r>
              <a:rPr lang="en-US" sz="3799" b="true">
                <a:solidFill>
                  <a:srgbClr val="000000"/>
                </a:solidFill>
                <a:latin typeface="Noto Sans Bold"/>
                <a:ea typeface="Noto Sans Bold"/>
                <a:cs typeface="Noto Sans Bold"/>
                <a:sym typeface="Noto Sans Bold"/>
              </a:rPr>
              <a:t>Từ</a:t>
            </a:r>
            <a:r>
              <a:rPr lang="en-US" sz="3799" b="true">
                <a:solidFill>
                  <a:srgbClr val="000000"/>
                </a:solidFill>
                <a:latin typeface="Noto Sans Bold"/>
                <a:ea typeface="Noto Sans Bold"/>
                <a:cs typeface="Noto Sans Bold"/>
                <a:sym typeface="Noto Sans Bold"/>
              </a:rPr>
              <a:t>  Q(A,B,C,D,E,G)</a:t>
            </a:r>
          </a:p>
          <a:p>
            <a:pPr algn="l">
              <a:lnSpc>
                <a:spcPts val="5319"/>
              </a:lnSpc>
            </a:pPr>
            <a:r>
              <a:rPr lang="en-US" sz="3799" b="true">
                <a:solidFill>
                  <a:srgbClr val="000000"/>
                </a:solidFill>
                <a:latin typeface="Noto Sans Bold"/>
                <a:ea typeface="Noto Sans Bold"/>
                <a:cs typeface="Noto Sans Bold"/>
                <a:sym typeface="Noto Sans Bold"/>
              </a:rPr>
              <a:t>Cho</a:t>
            </a:r>
          </a:p>
          <a:p>
            <a:pPr algn="l">
              <a:lnSpc>
                <a:spcPts val="5319"/>
              </a:lnSpc>
            </a:pPr>
            <a:r>
              <a:rPr lang="en-US" sz="3799" b="true">
                <a:solidFill>
                  <a:srgbClr val="000000"/>
                </a:solidFill>
                <a:latin typeface="Noto Sans Bold"/>
                <a:ea typeface="Noto Sans Bold"/>
                <a:cs typeface="Noto Sans Bold"/>
                <a:sym typeface="Noto Sans Bold"/>
              </a:rPr>
              <a:t>F={AB→C;C→A;BC→D;ACD→B;D→EG;BE→C;CG→BD;CE → AG}</a:t>
            </a:r>
          </a:p>
          <a:p>
            <a:pPr algn="l">
              <a:lnSpc>
                <a:spcPts val="5319"/>
              </a:lnSpc>
            </a:pPr>
            <a:r>
              <a:rPr lang="en-US" sz="3799" b="true">
                <a:solidFill>
                  <a:srgbClr val="000000"/>
                </a:solidFill>
                <a:latin typeface="Noto Sans Bold"/>
                <a:ea typeface="Noto Sans Bold"/>
                <a:cs typeface="Noto Sans Bold"/>
                <a:sym typeface="Noto Sans Bold"/>
              </a:rPr>
              <a:t>a. X={B,D}, X⁺=?</a:t>
            </a:r>
          </a:p>
          <a:p>
            <a:pPr algn="l">
              <a:lnSpc>
                <a:spcPts val="5319"/>
              </a:lnSpc>
            </a:pPr>
            <a:r>
              <a:rPr lang="en-US" sz="3799" b="true">
                <a:solidFill>
                  <a:srgbClr val="000000"/>
                </a:solidFill>
                <a:latin typeface="Noto Sans Bold"/>
                <a:ea typeface="Noto Sans Bold"/>
                <a:cs typeface="Noto Sans Bold"/>
                <a:sym typeface="Noto Sans Bold"/>
              </a:rPr>
              <a:t>b.  Y={C,G}, Y⁺=?</a:t>
            </a:r>
          </a:p>
          <a:p>
            <a:pPr algn="l">
              <a:lnSpc>
                <a:spcPts val="5319"/>
              </a:lnSpc>
            </a:pP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940" y="219158"/>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2</a:t>
            </a:r>
          </a:p>
        </p:txBody>
      </p:sp>
      <p:grpSp>
        <p:nvGrpSpPr>
          <p:cNvPr name="Group 7" id="7"/>
          <p:cNvGrpSpPr/>
          <p:nvPr/>
        </p:nvGrpSpPr>
        <p:grpSpPr>
          <a:xfrm rot="0">
            <a:off x="402639" y="2320083"/>
            <a:ext cx="17404997" cy="7736164"/>
            <a:chOff x="0" y="0"/>
            <a:chExt cx="4584032" cy="2037508"/>
          </a:xfrm>
        </p:grpSpPr>
        <p:sp>
          <p:nvSpPr>
            <p:cNvPr name="Freeform 8" id="8"/>
            <p:cNvSpPr/>
            <p:nvPr/>
          </p:nvSpPr>
          <p:spPr>
            <a:xfrm flipH="false" flipV="false" rot="0">
              <a:off x="0" y="0"/>
              <a:ext cx="4584032" cy="2037508"/>
            </a:xfrm>
            <a:custGeom>
              <a:avLst/>
              <a:gdLst/>
              <a:ahLst/>
              <a:cxnLst/>
              <a:rect r="r" b="b" t="t" l="l"/>
              <a:pathLst>
                <a:path h="2037508" w="4584032">
                  <a:moveTo>
                    <a:pt x="0" y="0"/>
                  </a:moveTo>
                  <a:lnTo>
                    <a:pt x="4584032" y="0"/>
                  </a:lnTo>
                  <a:lnTo>
                    <a:pt x="4584032" y="2037508"/>
                  </a:lnTo>
                  <a:lnTo>
                    <a:pt x="0" y="2037508"/>
                  </a:lnTo>
                  <a:close/>
                </a:path>
              </a:pathLst>
            </a:custGeom>
            <a:solidFill>
              <a:srgbClr val="FFFFFF"/>
            </a:solidFill>
          </p:spPr>
        </p:sp>
        <p:sp>
          <p:nvSpPr>
            <p:cNvPr name="TextBox 9" id="9"/>
            <p:cNvSpPr txBox="true"/>
            <p:nvPr/>
          </p:nvSpPr>
          <p:spPr>
            <a:xfrm>
              <a:off x="0" y="-38100"/>
              <a:ext cx="4584032" cy="207560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50657" y="3193596"/>
            <a:ext cx="3655542" cy="560006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Ta có:</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F = { f1: AB → C</a:t>
            </a:r>
          </a:p>
          <a:p>
            <a:pPr algn="l">
              <a:lnSpc>
                <a:spcPts val="3709"/>
              </a:lnSpc>
            </a:pPr>
            <a:r>
              <a:rPr lang="en-US" sz="2649" b="true">
                <a:solidFill>
                  <a:srgbClr val="000000"/>
                </a:solidFill>
                <a:latin typeface="DejaVu Serif Bold"/>
                <a:ea typeface="DejaVu Serif Bold"/>
                <a:cs typeface="DejaVu Serif Bold"/>
                <a:sym typeface="DejaVu Serif Bold"/>
              </a:rPr>
              <a:t> f2: C → A</a:t>
            </a:r>
          </a:p>
          <a:p>
            <a:pPr algn="l">
              <a:lnSpc>
                <a:spcPts val="3709"/>
              </a:lnSpc>
            </a:pPr>
            <a:r>
              <a:rPr lang="en-US" sz="2649" b="true">
                <a:solidFill>
                  <a:srgbClr val="000000"/>
                </a:solidFill>
                <a:latin typeface="DejaVu Serif Bold"/>
                <a:ea typeface="DejaVu Serif Bold"/>
                <a:cs typeface="DejaVu Serif Bold"/>
                <a:sym typeface="DejaVu Serif Bold"/>
              </a:rPr>
              <a:t> f3: BC → D</a:t>
            </a:r>
          </a:p>
          <a:p>
            <a:pPr algn="l">
              <a:lnSpc>
                <a:spcPts val="3709"/>
              </a:lnSpc>
            </a:pPr>
            <a:r>
              <a:rPr lang="en-US" sz="2649" b="true">
                <a:solidFill>
                  <a:srgbClr val="000000"/>
                </a:solidFill>
                <a:latin typeface="DejaVu Serif Bold"/>
                <a:ea typeface="DejaVu Serif Bold"/>
                <a:cs typeface="DejaVu Serif Bold"/>
                <a:sym typeface="DejaVu Serif Bold"/>
              </a:rPr>
              <a:t> f4: ACD → B</a:t>
            </a:r>
          </a:p>
          <a:p>
            <a:pPr algn="l">
              <a:lnSpc>
                <a:spcPts val="3709"/>
              </a:lnSpc>
            </a:pPr>
            <a:r>
              <a:rPr lang="en-US" sz="2649" b="true">
                <a:solidFill>
                  <a:srgbClr val="000000"/>
                </a:solidFill>
                <a:latin typeface="DejaVu Serif Bold"/>
                <a:ea typeface="DejaVu Serif Bold"/>
                <a:cs typeface="DejaVu Serif Bold"/>
                <a:sym typeface="DejaVu Serif Bold"/>
              </a:rPr>
              <a:t> f5: D → EG</a:t>
            </a:r>
          </a:p>
          <a:p>
            <a:pPr algn="l">
              <a:lnSpc>
                <a:spcPts val="3709"/>
              </a:lnSpc>
            </a:pPr>
            <a:r>
              <a:rPr lang="en-US" sz="2649" b="true">
                <a:solidFill>
                  <a:srgbClr val="000000"/>
                </a:solidFill>
                <a:latin typeface="DejaVu Serif Bold"/>
                <a:ea typeface="DejaVu Serif Bold"/>
                <a:cs typeface="DejaVu Serif Bold"/>
                <a:sym typeface="DejaVu Serif Bold"/>
              </a:rPr>
              <a:t> f6: BE → C</a:t>
            </a:r>
          </a:p>
          <a:p>
            <a:pPr algn="l">
              <a:lnSpc>
                <a:spcPts val="3709"/>
              </a:lnSpc>
            </a:pPr>
            <a:r>
              <a:rPr lang="en-US" sz="2649" b="true">
                <a:solidFill>
                  <a:srgbClr val="000000"/>
                </a:solidFill>
                <a:latin typeface="DejaVu Serif Bold"/>
                <a:ea typeface="DejaVu Serif Bold"/>
                <a:cs typeface="DejaVu Serif Bold"/>
                <a:sym typeface="DejaVu Serif Bold"/>
              </a:rPr>
              <a:t> f7: CG → BD</a:t>
            </a:r>
          </a:p>
          <a:p>
            <a:pPr algn="l">
              <a:lnSpc>
                <a:spcPts val="3709"/>
              </a:lnSpc>
            </a:pPr>
            <a:r>
              <a:rPr lang="en-US" sz="2649" b="true">
                <a:solidFill>
                  <a:srgbClr val="000000"/>
                </a:solidFill>
                <a:latin typeface="DejaVu Serif Bold"/>
                <a:ea typeface="DejaVu Serif Bold"/>
                <a:cs typeface="DejaVu Serif Bold"/>
                <a:sym typeface="DejaVu Serif Bold"/>
              </a:rPr>
              <a:t> f8: CE → AG }</a:t>
            </a:r>
          </a:p>
          <a:p>
            <a:pPr algn="l">
              <a:lnSpc>
                <a:spcPts val="3709"/>
              </a:lnSpc>
            </a:pPr>
            <a:r>
              <a:rPr lang="en-US" sz="2649" b="true">
                <a:solidFill>
                  <a:srgbClr val="000000"/>
                </a:solidFill>
                <a:latin typeface="DejaVu Serif Bold"/>
                <a:ea typeface="DejaVu Serif Bold"/>
                <a:cs typeface="DejaVu Serif Bold"/>
                <a:sym typeface="DejaVu Serif Bold"/>
              </a:rPr>
              <a:t> </a:t>
            </a:r>
          </a:p>
          <a:p>
            <a:pPr algn="l">
              <a:lnSpc>
                <a:spcPts val="3709"/>
              </a:lnSpc>
            </a:pP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4545014" y="3193596"/>
            <a:ext cx="6397275" cy="653351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A.X={B,D}, X⁺=?</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X0 = BD</a:t>
            </a:r>
          </a:p>
          <a:p>
            <a:pPr algn="l">
              <a:lnSpc>
                <a:spcPts val="3709"/>
              </a:lnSpc>
            </a:pPr>
            <a:r>
              <a:rPr lang="en-US" sz="2649" b="true">
                <a:solidFill>
                  <a:srgbClr val="000000"/>
                </a:solidFill>
                <a:latin typeface="DejaVu Serif Bold"/>
                <a:ea typeface="DejaVu Serif Bold"/>
                <a:cs typeface="DejaVu Serif Bold"/>
                <a:sym typeface="DejaVu Serif Bold"/>
              </a:rPr>
              <a:t> Xét f5 vì D ⊆ X0 ⇒ X1= BD ∪ EG = BDEG, loại f5</a:t>
            </a:r>
          </a:p>
          <a:p>
            <a:pPr algn="l">
              <a:lnSpc>
                <a:spcPts val="3709"/>
              </a:lnSpc>
            </a:pPr>
            <a:r>
              <a:rPr lang="en-US" sz="2649" b="true">
                <a:solidFill>
                  <a:srgbClr val="000000"/>
                </a:solidFill>
                <a:latin typeface="DejaVu Serif Bold"/>
                <a:ea typeface="DejaVu Serif Bold"/>
                <a:cs typeface="DejaVu Serif Bold"/>
                <a:sym typeface="DejaVu Serif Bold"/>
              </a:rPr>
              <a:t> Xét f6 vì BE ⊆ X1 ⇒ X2= BDEG ∪ C = BCDEG, loại f6</a:t>
            </a:r>
          </a:p>
          <a:p>
            <a:pPr algn="l">
              <a:lnSpc>
                <a:spcPts val="3709"/>
              </a:lnSpc>
            </a:pPr>
            <a:r>
              <a:rPr lang="en-US" sz="2649" b="true">
                <a:solidFill>
                  <a:srgbClr val="000000"/>
                </a:solidFill>
                <a:latin typeface="DejaVu Serif Bold"/>
                <a:ea typeface="DejaVu Serif Bold"/>
                <a:cs typeface="DejaVu Serif Bold"/>
                <a:sym typeface="DejaVu Serif Bold"/>
              </a:rPr>
              <a:t> Xét f7 vì CG ⊆ X2 ⇒ X3 = BCDEG ∪ BD = BCDEG, loại f7</a:t>
            </a:r>
          </a:p>
          <a:p>
            <a:pPr algn="l">
              <a:lnSpc>
                <a:spcPts val="3709"/>
              </a:lnSpc>
            </a:pPr>
            <a:r>
              <a:rPr lang="en-US" sz="2649" b="true">
                <a:solidFill>
                  <a:srgbClr val="000000"/>
                </a:solidFill>
                <a:latin typeface="DejaVu Serif Bold"/>
                <a:ea typeface="DejaVu Serif Bold"/>
                <a:cs typeface="DejaVu Serif Bold"/>
                <a:sym typeface="DejaVu Serif Bold"/>
              </a:rPr>
              <a:t> Xét f8 vì CE ⊆ X3 ⇒ X4 = BCDEG ∪ AG = ABCDEG</a:t>
            </a:r>
          </a:p>
          <a:p>
            <a:pPr algn="l">
              <a:lnSpc>
                <a:spcPts val="3709"/>
              </a:lnSpc>
            </a:pPr>
            <a:r>
              <a:rPr lang="en-US" sz="2649" b="true">
                <a:solidFill>
                  <a:srgbClr val="000000"/>
                </a:solidFill>
                <a:latin typeface="DejaVu Serif Bold"/>
                <a:ea typeface="DejaVu Serif Bold"/>
                <a:cs typeface="DejaVu Serif Bold"/>
                <a:sym typeface="DejaVu Serif Bold"/>
              </a:rPr>
              <a:t> ⇒ X⁺ = X4 = {ABCDEG} là bao đóng của X</a:t>
            </a:r>
          </a:p>
          <a:p>
            <a:pPr algn="l">
              <a:lnSpc>
                <a:spcPts val="3709"/>
              </a:lnSpc>
            </a:pPr>
          </a:p>
        </p:txBody>
      </p:sp>
      <p:sp>
        <p:nvSpPr>
          <p:cNvPr name="TextBox 13" id="13"/>
          <p:cNvSpPr txBox="true"/>
          <p:nvPr/>
        </p:nvSpPr>
        <p:spPr>
          <a:xfrm rot="0">
            <a:off x="11416347" y="3193596"/>
            <a:ext cx="6349292" cy="653351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B. Y={C,G}, Y⁺=?</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Y0 = CG</a:t>
            </a:r>
          </a:p>
          <a:p>
            <a:pPr algn="l">
              <a:lnSpc>
                <a:spcPts val="3709"/>
              </a:lnSpc>
            </a:pPr>
            <a:r>
              <a:rPr lang="en-US" sz="2649" b="true">
                <a:solidFill>
                  <a:srgbClr val="000000"/>
                </a:solidFill>
                <a:latin typeface="DejaVu Serif Bold"/>
                <a:ea typeface="DejaVu Serif Bold"/>
                <a:cs typeface="DejaVu Serif Bold"/>
                <a:sym typeface="DejaVu Serif Bold"/>
              </a:rPr>
              <a:t> Xét f7 vì CG ⊆ Y0 → Y1 = CG ∪ BD = BCDG, loại f7</a:t>
            </a:r>
          </a:p>
          <a:p>
            <a:pPr algn="l">
              <a:lnSpc>
                <a:spcPts val="3709"/>
              </a:lnSpc>
            </a:pPr>
            <a:r>
              <a:rPr lang="en-US" sz="2649" b="true">
                <a:solidFill>
                  <a:srgbClr val="000000"/>
                </a:solidFill>
                <a:latin typeface="DejaVu Serif Bold"/>
                <a:ea typeface="DejaVu Serif Bold"/>
                <a:cs typeface="DejaVu Serif Bold"/>
                <a:sym typeface="DejaVu Serif Bold"/>
              </a:rPr>
              <a:t> Xét f2: vì C ⊆ Y1 → Y2 = BCDG ∪ A = ABCDG, loại f2</a:t>
            </a:r>
          </a:p>
          <a:p>
            <a:pPr algn="l">
              <a:lnSpc>
                <a:spcPts val="3709"/>
              </a:lnSpc>
            </a:pPr>
            <a:r>
              <a:rPr lang="en-US" sz="2649" b="true">
                <a:solidFill>
                  <a:srgbClr val="000000"/>
                </a:solidFill>
                <a:latin typeface="DejaVu Serif Bold"/>
                <a:ea typeface="DejaVu Serif Bold"/>
                <a:cs typeface="DejaVu Serif Bold"/>
                <a:sym typeface="DejaVu Serif Bold"/>
              </a:rPr>
              <a:t> Xét f5: vì D ⊆ Y2 → Y3= ABCDG ∪ EG = ABCDEG, loại f5</a:t>
            </a:r>
          </a:p>
          <a:p>
            <a:pPr algn="l">
              <a:lnSpc>
                <a:spcPts val="3709"/>
              </a:lnSpc>
            </a:pPr>
            <a:r>
              <a:rPr lang="en-US" sz="2649" b="true">
                <a:solidFill>
                  <a:srgbClr val="000000"/>
                </a:solidFill>
                <a:latin typeface="DejaVu Serif Bold"/>
                <a:ea typeface="DejaVu Serif Bold"/>
                <a:cs typeface="DejaVu Serif Bold"/>
                <a:sym typeface="DejaVu Serif Bold"/>
              </a:rPr>
              <a:t> Xét f8: vì CE ⊆ Y3→ Y4 = ABCDEG ∪ AG = ABCDEG</a:t>
            </a:r>
          </a:p>
          <a:p>
            <a:pPr algn="l">
              <a:lnSpc>
                <a:spcPts val="3709"/>
              </a:lnSpc>
            </a:pPr>
            <a:r>
              <a:rPr lang="en-US" sz="2649" b="true">
                <a:solidFill>
                  <a:srgbClr val="000000"/>
                </a:solidFill>
                <a:latin typeface="DejaVu Serif Bold"/>
                <a:ea typeface="DejaVu Serif Bold"/>
                <a:cs typeface="DejaVu Serif Bold"/>
                <a:sym typeface="DejaVu Serif Bold"/>
              </a:rPr>
              <a:t> ⇒ Y⁺ = Y4 = {ABCDEG} là bao đóng của Y</a:t>
            </a:r>
          </a:p>
          <a:p>
            <a:pPr algn="l">
              <a:lnSpc>
                <a:spcPts val="3709"/>
              </a:lnSpc>
            </a:pPr>
          </a:p>
        </p:txBody>
      </p:sp>
      <p:sp>
        <p:nvSpPr>
          <p:cNvPr name="AutoShape 14" id="14"/>
          <p:cNvSpPr/>
          <p:nvPr/>
        </p:nvSpPr>
        <p:spPr>
          <a:xfrm>
            <a:off x="4051906" y="2629821"/>
            <a:ext cx="0" cy="7097290"/>
          </a:xfrm>
          <a:prstGeom prst="line">
            <a:avLst/>
          </a:prstGeom>
          <a:ln cap="flat" w="38100">
            <a:solidFill>
              <a:srgbClr val="000000"/>
            </a:solidFill>
            <a:prstDash val="solid"/>
            <a:headEnd type="none" len="sm" w="sm"/>
            <a:tailEnd type="none" len="sm" w="sm"/>
          </a:ln>
        </p:spPr>
      </p:sp>
      <p:sp>
        <p:nvSpPr>
          <p:cNvPr name="AutoShape 15" id="15"/>
          <p:cNvSpPr/>
          <p:nvPr/>
        </p:nvSpPr>
        <p:spPr>
          <a:xfrm>
            <a:off x="11036239" y="2629821"/>
            <a:ext cx="0" cy="7097290"/>
          </a:xfrm>
          <a:prstGeom prst="line">
            <a:avLst/>
          </a:prstGeom>
          <a:ln cap="flat" w="38100">
            <a:solidFill>
              <a:srgbClr val="000000"/>
            </a:solidFill>
            <a:prstDash val="solid"/>
            <a:headEnd type="none" len="sm" w="sm"/>
            <a:tailEnd type="none" len="sm" w="sm"/>
          </a:ln>
        </p:spPr>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20184" y="181884"/>
            <a:ext cx="6527542" cy="1473805"/>
            <a:chOff x="0" y="0"/>
            <a:chExt cx="8703390" cy="1965074"/>
          </a:xfrm>
        </p:grpSpPr>
        <p:sp>
          <p:nvSpPr>
            <p:cNvPr name="Freeform 5" id="5"/>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grpSp>
        <p:nvGrpSpPr>
          <p:cNvPr name="Group 7" id="7"/>
          <p:cNvGrpSpPr/>
          <p:nvPr/>
        </p:nvGrpSpPr>
        <p:grpSpPr>
          <a:xfrm rot="0">
            <a:off x="402639" y="1688591"/>
            <a:ext cx="17404997" cy="8367656"/>
            <a:chOff x="0" y="0"/>
            <a:chExt cx="4584032" cy="2203827"/>
          </a:xfrm>
        </p:grpSpPr>
        <p:sp>
          <p:nvSpPr>
            <p:cNvPr name="Freeform 8" id="8"/>
            <p:cNvSpPr/>
            <p:nvPr/>
          </p:nvSpPr>
          <p:spPr>
            <a:xfrm flipH="false" flipV="false" rot="0">
              <a:off x="0" y="0"/>
              <a:ext cx="4584032" cy="2203827"/>
            </a:xfrm>
            <a:custGeom>
              <a:avLst/>
              <a:gdLst/>
              <a:ahLst/>
              <a:cxnLst/>
              <a:rect r="r" b="b" t="t" l="l"/>
              <a:pathLst>
                <a:path h="2203827" w="4584032">
                  <a:moveTo>
                    <a:pt x="0" y="0"/>
                  </a:moveTo>
                  <a:lnTo>
                    <a:pt x="4584032" y="0"/>
                  </a:lnTo>
                  <a:lnTo>
                    <a:pt x="4584032" y="2203827"/>
                  </a:lnTo>
                  <a:lnTo>
                    <a:pt x="0" y="2203827"/>
                  </a:lnTo>
                  <a:close/>
                </a:path>
              </a:pathLst>
            </a:custGeom>
            <a:solidFill>
              <a:srgbClr val="FFFFFF"/>
            </a:solidFill>
          </p:spPr>
        </p:sp>
        <p:sp>
          <p:nvSpPr>
            <p:cNvPr name="TextBox 9" id="9"/>
            <p:cNvSpPr txBox="true"/>
            <p:nvPr/>
          </p:nvSpPr>
          <p:spPr>
            <a:xfrm>
              <a:off x="0" y="-38100"/>
              <a:ext cx="4584032" cy="224192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784" y="356422"/>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3</a:t>
            </a:r>
          </a:p>
        </p:txBody>
      </p:sp>
      <p:sp>
        <p:nvSpPr>
          <p:cNvPr name="TextBox 11" id="11"/>
          <p:cNvSpPr txBox="true"/>
          <p:nvPr/>
        </p:nvSpPr>
        <p:spPr>
          <a:xfrm rot="0">
            <a:off x="6416807" y="1372"/>
            <a:ext cx="3130285"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745794" y="1923480"/>
            <a:ext cx="7722803" cy="8508291"/>
          </a:xfrm>
          <a:prstGeom prst="rect">
            <a:avLst/>
          </a:prstGeom>
        </p:spPr>
        <p:txBody>
          <a:bodyPr anchor="t" rtlCol="false" tIns="0" lIns="0" bIns="0" rIns="0">
            <a:spAutoFit/>
          </a:bodyPr>
          <a:lstStyle/>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Câu</a:t>
            </a:r>
            <a:r>
              <a:rPr lang="en-US" b="true" sz="2527">
                <a:solidFill>
                  <a:srgbClr val="000000"/>
                </a:solidFill>
                <a:latin typeface="DejaVu Serif Bold"/>
                <a:ea typeface="DejaVu Serif Bold"/>
                <a:cs typeface="DejaVu Serif Bold"/>
                <a:sym typeface="DejaVu Serif Bold"/>
              </a:rPr>
              <a:t> 3: Cho lược đồ quan hệ Q và tập phụ thuộc hàm F </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a) F={AB→E;AG→I;BE→I;E→G;GI→ H} </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chứng minh rằng AB → GH. </a:t>
            </a:r>
          </a:p>
          <a:p>
            <a:pPr algn="l">
              <a:lnSpc>
                <a:spcPts val="3539"/>
              </a:lnSpc>
              <a:spcBef>
                <a:spcPct val="0"/>
              </a:spcBef>
            </a:pP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GIẢI:</a:t>
            </a:r>
          </a:p>
          <a:p>
            <a:pPr algn="l">
              <a:lnSpc>
                <a:spcPts val="3539"/>
              </a:lnSpc>
              <a:spcBef>
                <a:spcPct val="0"/>
              </a:spcBef>
            </a:pPr>
            <a:r>
              <a:rPr lang="en-US" sz="2527">
                <a:solidFill>
                  <a:srgbClr val="000000"/>
                </a:solidFill>
                <a:latin typeface="DejaVu Serif"/>
                <a:ea typeface="DejaVu Serif"/>
                <a:cs typeface="DejaVu Serif"/>
                <a:sym typeface="DejaVu Serif"/>
              </a:rPr>
              <a:t>f1: AB → E và f4: E → G</a:t>
            </a:r>
          </a:p>
          <a:p>
            <a:pPr algn="l">
              <a:lnSpc>
                <a:spcPts val="3539"/>
              </a:lnSpc>
              <a:spcBef>
                <a:spcPct val="0"/>
              </a:spcBef>
            </a:pPr>
            <a:r>
              <a:rPr lang="en-US" sz="2527">
                <a:solidFill>
                  <a:srgbClr val="000000"/>
                </a:solidFill>
                <a:latin typeface="DejaVu Serif"/>
                <a:ea typeface="DejaVu Serif"/>
                <a:cs typeface="DejaVu Serif"/>
                <a:sym typeface="DejaVu Serif"/>
              </a:rPr>
              <a:t>=&gt;AB → G (bắc cầu) (1)</a:t>
            </a:r>
          </a:p>
          <a:p>
            <a:pPr algn="l">
              <a:lnSpc>
                <a:spcPts val="3539"/>
              </a:lnSpc>
              <a:spcBef>
                <a:spcPct val="0"/>
              </a:spcBef>
            </a:pPr>
            <a:r>
              <a:rPr lang="en-US" sz="2527">
                <a:solidFill>
                  <a:srgbClr val="000000"/>
                </a:solidFill>
                <a:latin typeface="DejaVu Serif"/>
                <a:ea typeface="DejaVu Serif"/>
                <a:cs typeface="DejaVu Serif"/>
                <a:sym typeface="DejaVu Serif"/>
              </a:rPr>
              <a:t>AB → B (chiếu) và f1: AB → E </a:t>
            </a:r>
          </a:p>
          <a:p>
            <a:pPr algn="l">
              <a:lnSpc>
                <a:spcPts val="3539"/>
              </a:lnSpc>
              <a:spcBef>
                <a:spcPct val="0"/>
              </a:spcBef>
            </a:pPr>
            <a:r>
              <a:rPr lang="en-US" sz="2527">
                <a:solidFill>
                  <a:srgbClr val="000000"/>
                </a:solidFill>
                <a:latin typeface="DejaVu Serif"/>
                <a:ea typeface="DejaVu Serif"/>
                <a:cs typeface="DejaVu Serif"/>
                <a:sym typeface="DejaVu Serif"/>
              </a:rPr>
              <a:t>=&gt; AB → BE (hợp)</a:t>
            </a:r>
          </a:p>
          <a:p>
            <a:pPr algn="l">
              <a:lnSpc>
                <a:spcPts val="3539"/>
              </a:lnSpc>
              <a:spcBef>
                <a:spcPct val="0"/>
              </a:spcBef>
            </a:pPr>
            <a:r>
              <a:rPr lang="en-US" sz="2527">
                <a:solidFill>
                  <a:srgbClr val="000000"/>
                </a:solidFill>
                <a:latin typeface="DejaVu Serif"/>
                <a:ea typeface="DejaVu Serif"/>
                <a:cs typeface="DejaVu Serif"/>
                <a:sym typeface="DejaVu Serif"/>
              </a:rPr>
              <a:t>AB → BE và f3: BE → I</a:t>
            </a:r>
          </a:p>
          <a:p>
            <a:pPr algn="l">
              <a:lnSpc>
                <a:spcPts val="3539"/>
              </a:lnSpc>
              <a:spcBef>
                <a:spcPct val="0"/>
              </a:spcBef>
            </a:pPr>
            <a:r>
              <a:rPr lang="en-US" sz="2527">
                <a:solidFill>
                  <a:srgbClr val="000000"/>
                </a:solidFill>
                <a:latin typeface="DejaVu Serif"/>
                <a:ea typeface="DejaVu Serif"/>
                <a:cs typeface="DejaVu Serif"/>
                <a:sym typeface="DejaVu Serif"/>
              </a:rPr>
              <a:t>=&gt; AB → I (bắc cầu)</a:t>
            </a:r>
          </a:p>
          <a:p>
            <a:pPr algn="l">
              <a:lnSpc>
                <a:spcPts val="3539"/>
              </a:lnSpc>
              <a:spcBef>
                <a:spcPct val="0"/>
              </a:spcBef>
            </a:pPr>
            <a:r>
              <a:rPr lang="en-US" sz="2527">
                <a:solidFill>
                  <a:srgbClr val="000000"/>
                </a:solidFill>
                <a:latin typeface="DejaVu Serif"/>
                <a:ea typeface="DejaVu Serif"/>
                <a:cs typeface="DejaVu Serif"/>
                <a:sym typeface="DejaVu Serif"/>
              </a:rPr>
              <a:t>AB → I và AB à G</a:t>
            </a:r>
          </a:p>
          <a:p>
            <a:pPr algn="l">
              <a:lnSpc>
                <a:spcPts val="3539"/>
              </a:lnSpc>
              <a:spcBef>
                <a:spcPct val="0"/>
              </a:spcBef>
            </a:pPr>
            <a:r>
              <a:rPr lang="en-US" sz="2527">
                <a:solidFill>
                  <a:srgbClr val="000000"/>
                </a:solidFill>
                <a:latin typeface="DejaVu Serif"/>
                <a:ea typeface="DejaVu Serif"/>
                <a:cs typeface="DejaVu Serif"/>
                <a:sym typeface="DejaVu Serif"/>
              </a:rPr>
              <a:t>=&gt; AB → GI (hợp)</a:t>
            </a:r>
          </a:p>
          <a:p>
            <a:pPr algn="l">
              <a:lnSpc>
                <a:spcPts val="3539"/>
              </a:lnSpc>
              <a:spcBef>
                <a:spcPct val="0"/>
              </a:spcBef>
            </a:pPr>
            <a:r>
              <a:rPr lang="en-US" sz="2527">
                <a:solidFill>
                  <a:srgbClr val="000000"/>
                </a:solidFill>
                <a:latin typeface="DejaVu Serif"/>
                <a:ea typeface="DejaVu Serif"/>
                <a:cs typeface="DejaVu Serif"/>
                <a:sym typeface="DejaVu Serif"/>
              </a:rPr>
              <a:t>AB → GI và f5: GI → H</a:t>
            </a:r>
          </a:p>
          <a:p>
            <a:pPr algn="l">
              <a:lnSpc>
                <a:spcPts val="3539"/>
              </a:lnSpc>
              <a:spcBef>
                <a:spcPct val="0"/>
              </a:spcBef>
            </a:pPr>
            <a:r>
              <a:rPr lang="en-US" sz="2527">
                <a:solidFill>
                  <a:srgbClr val="000000"/>
                </a:solidFill>
                <a:latin typeface="DejaVu Serif"/>
                <a:ea typeface="DejaVu Serif"/>
                <a:cs typeface="DejaVu Serif"/>
                <a:sym typeface="DejaVu Serif"/>
              </a:rPr>
              <a:t>=&gt; AB → H (2)</a:t>
            </a:r>
          </a:p>
          <a:p>
            <a:pPr algn="l">
              <a:lnSpc>
                <a:spcPts val="3539"/>
              </a:lnSpc>
              <a:spcBef>
                <a:spcPct val="0"/>
              </a:spcBef>
            </a:pPr>
            <a:r>
              <a:rPr lang="en-US" sz="2527">
                <a:solidFill>
                  <a:srgbClr val="000000"/>
                </a:solidFill>
                <a:latin typeface="DejaVu Serif"/>
                <a:ea typeface="DejaVu Serif"/>
                <a:cs typeface="DejaVu Serif"/>
                <a:sym typeface="DejaVu Serif"/>
              </a:rPr>
              <a:t>Vậy từ (1) và (2) suy ra AB → GH (hợp)</a:t>
            </a:r>
          </a:p>
          <a:p>
            <a:pPr algn="l">
              <a:lnSpc>
                <a:spcPts val="3539"/>
              </a:lnSpc>
              <a:spcBef>
                <a:spcPct val="0"/>
              </a:spcBef>
            </a:pPr>
          </a:p>
          <a:p>
            <a:pPr algn="l">
              <a:lnSpc>
                <a:spcPts val="3539"/>
              </a:lnSpc>
              <a:spcBef>
                <a:spcPct val="0"/>
              </a:spcBef>
            </a:pPr>
          </a:p>
        </p:txBody>
      </p:sp>
      <p:sp>
        <p:nvSpPr>
          <p:cNvPr name="TextBox 13" id="13"/>
          <p:cNvSpPr txBox="true"/>
          <p:nvPr/>
        </p:nvSpPr>
        <p:spPr>
          <a:xfrm rot="0">
            <a:off x="9144000" y="1923480"/>
            <a:ext cx="8403712" cy="8508291"/>
          </a:xfrm>
          <a:prstGeom prst="rect">
            <a:avLst/>
          </a:prstGeom>
        </p:spPr>
        <p:txBody>
          <a:bodyPr anchor="t" rtlCol="false" tIns="0" lIns="0" bIns="0" rIns="0">
            <a:spAutoFit/>
          </a:bodyPr>
          <a:lstStyle/>
          <a:p>
            <a:pPr algn="l">
              <a:lnSpc>
                <a:spcPts val="3539"/>
              </a:lnSpc>
            </a:pPr>
            <a:r>
              <a:rPr lang="en-US" sz="2527" b="true">
                <a:solidFill>
                  <a:srgbClr val="000000"/>
                </a:solidFill>
                <a:latin typeface="DejaVu Serif Bold"/>
                <a:ea typeface="DejaVu Serif Bold"/>
                <a:cs typeface="DejaVu Serif Bold"/>
                <a:sym typeface="DejaVu Serif Bold"/>
              </a:rPr>
              <a:t>b) F={AB→C;B→D;CD→E;CE→GH;G→A} </a:t>
            </a:r>
          </a:p>
          <a:p>
            <a:pPr algn="l">
              <a:lnSpc>
                <a:spcPts val="3539"/>
              </a:lnSpc>
            </a:pPr>
            <a:r>
              <a:rPr lang="en-US" sz="2527" b="true">
                <a:solidFill>
                  <a:srgbClr val="000000"/>
                </a:solidFill>
                <a:latin typeface="DejaVu Serif Bold"/>
                <a:ea typeface="DejaVu Serif Bold"/>
                <a:cs typeface="DejaVu Serif Bold"/>
                <a:sym typeface="DejaVu Serif Bold"/>
              </a:rPr>
              <a:t>chứng minh rằng AB → E; AB → G</a:t>
            </a:r>
          </a:p>
          <a:p>
            <a:pPr algn="l">
              <a:lnSpc>
                <a:spcPts val="3539"/>
              </a:lnSpc>
            </a:pP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Chứng</a:t>
            </a:r>
            <a:r>
              <a:rPr lang="en-US" b="true" sz="2527">
                <a:solidFill>
                  <a:srgbClr val="000000"/>
                </a:solidFill>
                <a:latin typeface="DejaVu Serif Bold"/>
                <a:ea typeface="DejaVu Serif Bold"/>
                <a:cs typeface="DejaVu Serif Bold"/>
                <a:sym typeface="DejaVu Serif Bold"/>
              </a:rPr>
              <a:t> minh AB →  E</a:t>
            </a:r>
          </a:p>
          <a:p>
            <a:pPr algn="l">
              <a:lnSpc>
                <a:spcPts val="3539"/>
              </a:lnSpc>
              <a:spcBef>
                <a:spcPct val="0"/>
              </a:spcBef>
            </a:pPr>
            <a:r>
              <a:rPr lang="en-US" sz="2527">
                <a:solidFill>
                  <a:srgbClr val="000000"/>
                </a:solidFill>
                <a:latin typeface="DejaVu Serif"/>
                <a:ea typeface="DejaVu Serif"/>
                <a:cs typeface="DejaVu Serif"/>
                <a:sym typeface="DejaVu Serif"/>
              </a:rPr>
              <a:t>Ta có:</a:t>
            </a:r>
          </a:p>
          <a:p>
            <a:pPr algn="l">
              <a:lnSpc>
                <a:spcPts val="3539"/>
              </a:lnSpc>
              <a:spcBef>
                <a:spcPct val="0"/>
              </a:spcBef>
            </a:pPr>
            <a:r>
              <a:rPr lang="en-US" sz="2527">
                <a:solidFill>
                  <a:srgbClr val="000000"/>
                </a:solidFill>
                <a:latin typeface="DejaVu Serif"/>
                <a:ea typeface="DejaVu Serif"/>
                <a:cs typeface="DejaVu Serif"/>
                <a:sym typeface="DejaVu Serif"/>
              </a:rPr>
              <a:t>AB →  B (chiếu) và f2: B →  D</a:t>
            </a:r>
          </a:p>
          <a:p>
            <a:pPr algn="l">
              <a:lnSpc>
                <a:spcPts val="3539"/>
              </a:lnSpc>
              <a:spcBef>
                <a:spcPct val="0"/>
              </a:spcBef>
            </a:pPr>
            <a:r>
              <a:rPr lang="en-US" sz="2527">
                <a:solidFill>
                  <a:srgbClr val="000000"/>
                </a:solidFill>
                <a:latin typeface="DejaVu Serif"/>
                <a:ea typeface="DejaVu Serif"/>
                <a:cs typeface="DejaVu Serif"/>
                <a:sym typeface="DejaVu Serif"/>
              </a:rPr>
              <a:t>=&gt; AB →  D (bắc cầu)</a:t>
            </a:r>
          </a:p>
          <a:p>
            <a:pPr algn="l">
              <a:lnSpc>
                <a:spcPts val="3539"/>
              </a:lnSpc>
              <a:spcBef>
                <a:spcPct val="0"/>
              </a:spcBef>
            </a:pPr>
            <a:r>
              <a:rPr lang="en-US" sz="2527">
                <a:solidFill>
                  <a:srgbClr val="000000"/>
                </a:solidFill>
                <a:latin typeface="DejaVu Serif"/>
                <a:ea typeface="DejaVu Serif"/>
                <a:cs typeface="DejaVu Serif"/>
                <a:sym typeface="DejaVu Serif"/>
              </a:rPr>
              <a:t>f1: AB →  C và AB →  D</a:t>
            </a:r>
          </a:p>
          <a:p>
            <a:pPr algn="l">
              <a:lnSpc>
                <a:spcPts val="3539"/>
              </a:lnSpc>
              <a:spcBef>
                <a:spcPct val="0"/>
              </a:spcBef>
            </a:pPr>
            <a:r>
              <a:rPr lang="en-US" sz="2527">
                <a:solidFill>
                  <a:srgbClr val="000000"/>
                </a:solidFill>
                <a:latin typeface="DejaVu Serif"/>
                <a:ea typeface="DejaVu Serif"/>
                <a:cs typeface="DejaVu Serif"/>
                <a:sym typeface="DejaVu Serif"/>
              </a:rPr>
              <a:t>=&gt; AB →  CD (hợp) (1)</a:t>
            </a:r>
          </a:p>
          <a:p>
            <a:pPr algn="l">
              <a:lnSpc>
                <a:spcPts val="3539"/>
              </a:lnSpc>
              <a:spcBef>
                <a:spcPct val="0"/>
              </a:spcBef>
            </a:pPr>
            <a:r>
              <a:rPr lang="en-US" sz="2527">
                <a:solidFill>
                  <a:srgbClr val="000000"/>
                </a:solidFill>
                <a:latin typeface="DejaVu Serif"/>
                <a:ea typeface="DejaVu Serif"/>
                <a:cs typeface="DejaVu Serif"/>
                <a:sym typeface="DejaVu Serif"/>
              </a:rPr>
              <a:t>Từ (1) và f3: CD →  E suy ra AB →  E (bắc cầu) (2)</a:t>
            </a:r>
          </a:p>
          <a:p>
            <a:pPr algn="l">
              <a:lnSpc>
                <a:spcPts val="3539"/>
              </a:lnSpc>
              <a:spcBef>
                <a:spcPct val="0"/>
              </a:spcBef>
            </a:pP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Chứng minh AB →  G</a:t>
            </a:r>
          </a:p>
          <a:p>
            <a:pPr algn="l">
              <a:lnSpc>
                <a:spcPts val="3539"/>
              </a:lnSpc>
              <a:spcBef>
                <a:spcPct val="0"/>
              </a:spcBef>
            </a:pPr>
            <a:r>
              <a:rPr lang="en-US" sz="2527">
                <a:solidFill>
                  <a:srgbClr val="000000"/>
                </a:solidFill>
                <a:latin typeface="DejaVu Serif"/>
                <a:ea typeface="DejaVu Serif"/>
                <a:cs typeface="DejaVu Serif"/>
                <a:sym typeface="DejaVu Serif"/>
              </a:rPr>
              <a:t>Ta có: </a:t>
            </a:r>
          </a:p>
          <a:p>
            <a:pPr algn="l">
              <a:lnSpc>
                <a:spcPts val="3539"/>
              </a:lnSpc>
              <a:spcBef>
                <a:spcPct val="0"/>
              </a:spcBef>
            </a:pPr>
            <a:r>
              <a:rPr lang="en-US" sz="2527">
                <a:solidFill>
                  <a:srgbClr val="000000"/>
                </a:solidFill>
                <a:latin typeface="DejaVu Serif"/>
                <a:ea typeface="DejaVu Serif"/>
                <a:cs typeface="DejaVu Serif"/>
                <a:sym typeface="DejaVu Serif"/>
              </a:rPr>
              <a:t>f1: AB →  C và AB →  E (2)</a:t>
            </a:r>
          </a:p>
          <a:p>
            <a:pPr algn="l">
              <a:lnSpc>
                <a:spcPts val="3539"/>
              </a:lnSpc>
              <a:spcBef>
                <a:spcPct val="0"/>
              </a:spcBef>
            </a:pPr>
            <a:r>
              <a:rPr lang="en-US" sz="2527">
                <a:solidFill>
                  <a:srgbClr val="000000"/>
                </a:solidFill>
                <a:latin typeface="DejaVu Serif"/>
                <a:ea typeface="DejaVu Serif"/>
                <a:cs typeface="DejaVu Serif"/>
                <a:sym typeface="DejaVu Serif"/>
              </a:rPr>
              <a:t>=&gt; AB →  CE (hợp)</a:t>
            </a:r>
          </a:p>
          <a:p>
            <a:pPr algn="l">
              <a:lnSpc>
                <a:spcPts val="3539"/>
              </a:lnSpc>
              <a:spcBef>
                <a:spcPct val="0"/>
              </a:spcBef>
            </a:pPr>
            <a:r>
              <a:rPr lang="en-US" sz="2527">
                <a:solidFill>
                  <a:srgbClr val="000000"/>
                </a:solidFill>
                <a:latin typeface="DejaVu Serif"/>
                <a:ea typeface="DejaVu Serif"/>
                <a:cs typeface="DejaVu Serif"/>
                <a:sym typeface="DejaVu Serif"/>
              </a:rPr>
              <a:t>AB →  CE và f4: CE →  GH</a:t>
            </a:r>
          </a:p>
          <a:p>
            <a:pPr algn="l">
              <a:lnSpc>
                <a:spcPts val="3539"/>
              </a:lnSpc>
              <a:spcBef>
                <a:spcPct val="0"/>
              </a:spcBef>
            </a:pPr>
            <a:r>
              <a:rPr lang="en-US" sz="2527">
                <a:solidFill>
                  <a:srgbClr val="000000"/>
                </a:solidFill>
                <a:latin typeface="DejaVu Serif"/>
                <a:ea typeface="DejaVu Serif"/>
                <a:cs typeface="DejaVu Serif"/>
                <a:sym typeface="DejaVu Serif"/>
              </a:rPr>
              <a:t>=&gt; AB →  GH (bắc cầu) (3)</a:t>
            </a:r>
          </a:p>
          <a:p>
            <a:pPr algn="l">
              <a:lnSpc>
                <a:spcPts val="3539"/>
              </a:lnSpc>
              <a:spcBef>
                <a:spcPct val="0"/>
              </a:spcBef>
            </a:pPr>
            <a:r>
              <a:rPr lang="en-US" sz="2527">
                <a:solidFill>
                  <a:srgbClr val="000000"/>
                </a:solidFill>
                <a:latin typeface="DejaVu Serif"/>
                <a:ea typeface="DejaVu Serif"/>
                <a:cs typeface="DejaVu Serif"/>
                <a:sym typeface="DejaVu Serif"/>
              </a:rPr>
              <a:t>Từ (3) và GH →  G (chiếu) suy ra AB →  G</a:t>
            </a:r>
          </a:p>
          <a:p>
            <a:pPr algn="l">
              <a:lnSpc>
                <a:spcPts val="3539"/>
              </a:lnSpc>
              <a:spcBef>
                <a:spcPct val="0"/>
              </a:spcBef>
            </a:pPr>
          </a:p>
        </p:txBody>
      </p:sp>
      <p:sp>
        <p:nvSpPr>
          <p:cNvPr name="AutoShape 14" id="14"/>
          <p:cNvSpPr/>
          <p:nvPr/>
        </p:nvSpPr>
        <p:spPr>
          <a:xfrm>
            <a:off x="8725424" y="2353907"/>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02639" y="2038864"/>
            <a:ext cx="17404997" cy="7993941"/>
            <a:chOff x="0" y="0"/>
            <a:chExt cx="4584032" cy="2105400"/>
          </a:xfrm>
        </p:grpSpPr>
        <p:sp>
          <p:nvSpPr>
            <p:cNvPr name="Freeform 5" id="5"/>
            <p:cNvSpPr/>
            <p:nvPr/>
          </p:nvSpPr>
          <p:spPr>
            <a:xfrm flipH="false" flipV="false" rot="0">
              <a:off x="0" y="0"/>
              <a:ext cx="4584032" cy="2105400"/>
            </a:xfrm>
            <a:custGeom>
              <a:avLst/>
              <a:gdLst/>
              <a:ahLst/>
              <a:cxnLst/>
              <a:rect r="r" b="b" t="t" l="l"/>
              <a:pathLst>
                <a:path h="2105400" w="4584032">
                  <a:moveTo>
                    <a:pt x="0" y="0"/>
                  </a:moveTo>
                  <a:lnTo>
                    <a:pt x="4584032" y="0"/>
                  </a:lnTo>
                  <a:lnTo>
                    <a:pt x="4584032" y="2105400"/>
                  </a:lnTo>
                  <a:lnTo>
                    <a:pt x="0" y="2105400"/>
                  </a:lnTo>
                  <a:close/>
                </a:path>
              </a:pathLst>
            </a:custGeom>
            <a:solidFill>
              <a:srgbClr val="FFFFFF"/>
            </a:solidFill>
          </p:spPr>
        </p:sp>
        <p:sp>
          <p:nvSpPr>
            <p:cNvPr name="TextBox 6" id="6"/>
            <p:cNvSpPr txBox="true"/>
            <p:nvPr/>
          </p:nvSpPr>
          <p:spPr>
            <a:xfrm>
              <a:off x="0" y="-38100"/>
              <a:ext cx="4584032" cy="214350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8725424" y="2353907"/>
            <a:ext cx="0" cy="709729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661296" y="2893814"/>
            <a:ext cx="5942673" cy="5050184"/>
          </a:xfrm>
          <a:custGeom>
            <a:avLst/>
            <a:gdLst/>
            <a:ahLst/>
            <a:cxnLst/>
            <a:rect r="r" b="b" t="t" l="l"/>
            <a:pathLst>
              <a:path h="5050184" w="5942673">
                <a:moveTo>
                  <a:pt x="0" y="0"/>
                </a:moveTo>
                <a:lnTo>
                  <a:pt x="5942673" y="0"/>
                </a:lnTo>
                <a:lnTo>
                  <a:pt x="5942673" y="5050184"/>
                </a:lnTo>
                <a:lnTo>
                  <a:pt x="0" y="5050184"/>
                </a:lnTo>
                <a:lnTo>
                  <a:pt x="0" y="0"/>
                </a:lnTo>
                <a:close/>
              </a:path>
            </a:pathLst>
          </a:custGeom>
          <a:blipFill>
            <a:blip r:embed="rId6"/>
            <a:stretch>
              <a:fillRect l="0" t="0" r="0" b="0"/>
            </a:stretch>
          </a:blipFill>
        </p:spPr>
      </p:sp>
      <p:sp>
        <p:nvSpPr>
          <p:cNvPr name="TextBox 9" id="9"/>
          <p:cNvSpPr txBox="true"/>
          <p:nvPr/>
        </p:nvSpPr>
        <p:spPr>
          <a:xfrm rot="0">
            <a:off x="928784" y="356422"/>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4</a:t>
            </a:r>
          </a:p>
        </p:txBody>
      </p:sp>
      <p:sp>
        <p:nvSpPr>
          <p:cNvPr name="TextBox 10" id="10"/>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1" id="11"/>
          <p:cNvSpPr txBox="true"/>
          <p:nvPr/>
        </p:nvSpPr>
        <p:spPr>
          <a:xfrm rot="0">
            <a:off x="661296" y="2196026"/>
            <a:ext cx="7320654" cy="1388869"/>
          </a:xfrm>
          <a:prstGeom prst="rect">
            <a:avLst/>
          </a:prstGeom>
        </p:spPr>
        <p:txBody>
          <a:bodyPr anchor="t" rtlCol="false" tIns="0" lIns="0" bIns="0" rIns="0">
            <a:spAutoFit/>
          </a:bodyPr>
          <a:lstStyle/>
          <a:p>
            <a:pPr algn="l">
              <a:lnSpc>
                <a:spcPts val="4053"/>
              </a:lnSpc>
              <a:spcBef>
                <a:spcPct val="0"/>
              </a:spcBef>
            </a:pPr>
            <a:r>
              <a:rPr lang="en-US" b="true" sz="2895">
                <a:solidFill>
                  <a:srgbClr val="000000"/>
                </a:solidFill>
                <a:latin typeface="DejaVu Serif Bold"/>
                <a:ea typeface="DejaVu Serif Bold"/>
                <a:cs typeface="DejaVu Serif Bold"/>
                <a:sym typeface="DejaVu Serif Bold"/>
              </a:rPr>
              <a:t>Câ</a:t>
            </a:r>
            <a:r>
              <a:rPr lang="en-US" b="true" sz="2895">
                <a:solidFill>
                  <a:srgbClr val="000000"/>
                </a:solidFill>
                <a:latin typeface="DejaVu Serif Bold"/>
                <a:ea typeface="DejaVu Serif Bold"/>
                <a:cs typeface="DejaVu Serif Bold"/>
                <a:sym typeface="DejaVu Serif Bold"/>
              </a:rPr>
              <a:t>u 4: Cho quan hệ r</a:t>
            </a:r>
          </a:p>
          <a:p>
            <a:pPr algn="l">
              <a:lnSpc>
                <a:spcPts val="3493"/>
              </a:lnSpc>
              <a:spcBef>
                <a:spcPct val="0"/>
              </a:spcBef>
            </a:pPr>
          </a:p>
          <a:p>
            <a:pPr algn="l">
              <a:lnSpc>
                <a:spcPts val="3493"/>
              </a:lnSpc>
              <a:spcBef>
                <a:spcPct val="0"/>
              </a:spcBef>
            </a:pPr>
          </a:p>
        </p:txBody>
      </p:sp>
      <p:sp>
        <p:nvSpPr>
          <p:cNvPr name="TextBox 12" id="12"/>
          <p:cNvSpPr txBox="true"/>
          <p:nvPr/>
        </p:nvSpPr>
        <p:spPr>
          <a:xfrm rot="0">
            <a:off x="9144000" y="2287232"/>
            <a:ext cx="8403712" cy="5374566"/>
          </a:xfrm>
          <a:prstGeom prst="rect">
            <a:avLst/>
          </a:prstGeom>
        </p:spPr>
        <p:txBody>
          <a:bodyPr anchor="t" rtlCol="false" tIns="0" lIns="0" bIns="0" rIns="0">
            <a:spAutoFit/>
          </a:bodyPr>
          <a:lstStyle/>
          <a:p>
            <a:pPr algn="l">
              <a:lnSpc>
                <a:spcPts val="3539"/>
              </a:lnSpc>
            </a:pPr>
            <a:r>
              <a:rPr lang="en-US" sz="2527" b="true">
                <a:solidFill>
                  <a:srgbClr val="000000"/>
                </a:solidFill>
                <a:latin typeface="DejaVu Serif Bold"/>
                <a:ea typeface="DejaVu Serif Bold"/>
                <a:cs typeface="DejaVu Serif Bold"/>
                <a:sym typeface="DejaVu Serif Bold"/>
              </a:rPr>
              <a:t>Giải:</a:t>
            </a:r>
          </a:p>
          <a:p>
            <a:pPr algn="l">
              <a:lnSpc>
                <a:spcPts val="3539"/>
              </a:lnSpc>
              <a:spcBef>
                <a:spcPct val="0"/>
              </a:spcBef>
            </a:pPr>
            <a:r>
              <a:rPr lang="en-US" sz="2527">
                <a:solidFill>
                  <a:srgbClr val="000000"/>
                </a:solidFill>
                <a:latin typeface="DejaVu Serif"/>
                <a:ea typeface="DejaVu Serif"/>
                <a:cs typeface="DejaVu Serif"/>
                <a:sym typeface="DejaVu Serif"/>
              </a:rPr>
              <a:t>A →</a:t>
            </a:r>
            <a:r>
              <a:rPr lang="en-US" sz="2527">
                <a:solidFill>
                  <a:srgbClr val="000000"/>
                </a:solidFill>
                <a:latin typeface="DejaVu Serif"/>
                <a:ea typeface="DejaVu Serif"/>
                <a:cs typeface="DejaVu Serif"/>
                <a:sym typeface="DejaVu Serif"/>
              </a:rPr>
              <a:t> B: Không vì t</a:t>
            </a:r>
            <a:r>
              <a:rPr lang="en-US" sz="2527">
                <a:solidFill>
                  <a:srgbClr val="000000"/>
                </a:solidFill>
                <a:latin typeface="DejaVu Serif"/>
                <a:ea typeface="DejaVu Serif"/>
                <a:cs typeface="DejaVu Serif"/>
                <a:sym typeface="DejaVu Serif"/>
              </a:rPr>
              <a:t>2</a:t>
            </a:r>
            <a:r>
              <a:rPr lang="en-US" sz="2527">
                <a:solidFill>
                  <a:srgbClr val="000000"/>
                </a:solidFill>
                <a:latin typeface="DejaVu Serif"/>
                <a:ea typeface="DejaVu Serif"/>
                <a:cs typeface="DejaVu Serif"/>
                <a:sym typeface="DejaVu Serif"/>
              </a:rPr>
              <a:t> [A] = t</a:t>
            </a:r>
            <a:r>
              <a:rPr lang="en-US" sz="2527">
                <a:solidFill>
                  <a:srgbClr val="000000"/>
                </a:solidFill>
                <a:latin typeface="DejaVu Serif"/>
                <a:ea typeface="DejaVu Serif"/>
                <a:cs typeface="DejaVu Serif"/>
                <a:sym typeface="DejaVu Serif"/>
              </a:rPr>
              <a:t>4</a:t>
            </a:r>
            <a:r>
              <a:rPr lang="en-US" sz="2527">
                <a:solidFill>
                  <a:srgbClr val="000000"/>
                </a:solidFill>
                <a:latin typeface="DejaVu Serif"/>
                <a:ea typeface="DejaVu Serif"/>
                <a:cs typeface="DejaVu Serif"/>
                <a:sym typeface="DejaVu Serif"/>
              </a:rPr>
              <a:t> [A], nhưng t</a:t>
            </a:r>
            <a:r>
              <a:rPr lang="en-US" sz="2527">
                <a:solidFill>
                  <a:srgbClr val="000000"/>
                </a:solidFill>
                <a:latin typeface="DejaVu Serif"/>
                <a:ea typeface="DejaVu Serif"/>
                <a:cs typeface="DejaVu Serif"/>
                <a:sym typeface="DejaVu Serif"/>
              </a:rPr>
              <a:t>2</a:t>
            </a:r>
            <a:r>
              <a:rPr lang="en-US" sz="2527">
                <a:solidFill>
                  <a:srgbClr val="000000"/>
                </a:solidFill>
                <a:latin typeface="DejaVu Serif"/>
                <a:ea typeface="DejaVu Serif"/>
                <a:cs typeface="DejaVu Serif"/>
                <a:sym typeface="DejaVu Serif"/>
              </a:rPr>
              <a:t> [B] ≠ t</a:t>
            </a:r>
            <a:r>
              <a:rPr lang="en-US" sz="2527">
                <a:solidFill>
                  <a:srgbClr val="000000"/>
                </a:solidFill>
                <a:latin typeface="DejaVu Serif"/>
                <a:ea typeface="DejaVu Serif"/>
                <a:cs typeface="DejaVu Serif"/>
                <a:sym typeface="DejaVu Serif"/>
              </a:rPr>
              <a:t>4</a:t>
            </a:r>
            <a:r>
              <a:rPr lang="en-US" sz="2527">
                <a:solidFill>
                  <a:srgbClr val="000000"/>
                </a:solidFill>
                <a:latin typeface="DejaVu Serif"/>
                <a:ea typeface="DejaVu Serif"/>
                <a:cs typeface="DejaVu Serif"/>
                <a:sym typeface="DejaVu Serif"/>
              </a:rPr>
              <a:t> [B]</a:t>
            </a:r>
          </a:p>
          <a:p>
            <a:pPr algn="l">
              <a:lnSpc>
                <a:spcPts val="3539"/>
              </a:lnSpc>
              <a:spcBef>
                <a:spcPct val="0"/>
              </a:spcBef>
            </a:pPr>
            <a:r>
              <a:rPr lang="en-US" sz="2527">
                <a:solidFill>
                  <a:srgbClr val="000000"/>
                </a:solidFill>
                <a:latin typeface="DejaVu Serif"/>
                <a:ea typeface="DejaVu Serif"/>
                <a:cs typeface="DejaVu Serif"/>
                <a:sym typeface="DejaVu Serif"/>
              </a:rPr>
              <a:t>A → C: Không vì t</a:t>
            </a:r>
            <a:r>
              <a:rPr lang="en-US" sz="2527">
                <a:solidFill>
                  <a:srgbClr val="000000"/>
                </a:solidFill>
                <a:latin typeface="DejaVu Serif"/>
                <a:ea typeface="DejaVu Serif"/>
                <a:cs typeface="DejaVu Serif"/>
                <a:sym typeface="DejaVu Serif"/>
              </a:rPr>
              <a:t>2</a:t>
            </a:r>
            <a:r>
              <a:rPr lang="en-US" sz="2527">
                <a:solidFill>
                  <a:srgbClr val="000000"/>
                </a:solidFill>
                <a:latin typeface="DejaVu Serif"/>
                <a:ea typeface="DejaVu Serif"/>
                <a:cs typeface="DejaVu Serif"/>
                <a:sym typeface="DejaVu Serif"/>
              </a:rPr>
              <a:t> [A] = t</a:t>
            </a:r>
            <a:r>
              <a:rPr lang="en-US" sz="2527">
                <a:solidFill>
                  <a:srgbClr val="000000"/>
                </a:solidFill>
                <a:latin typeface="DejaVu Serif"/>
                <a:ea typeface="DejaVu Serif"/>
                <a:cs typeface="DejaVu Serif"/>
                <a:sym typeface="DejaVu Serif"/>
              </a:rPr>
              <a:t>4</a:t>
            </a:r>
            <a:r>
              <a:rPr lang="en-US" sz="2527">
                <a:solidFill>
                  <a:srgbClr val="000000"/>
                </a:solidFill>
                <a:latin typeface="DejaVu Serif"/>
                <a:ea typeface="DejaVu Serif"/>
                <a:cs typeface="DejaVu Serif"/>
                <a:sym typeface="DejaVu Serif"/>
              </a:rPr>
              <a:t> [A], nhưng t</a:t>
            </a:r>
            <a:r>
              <a:rPr lang="en-US" sz="2527">
                <a:solidFill>
                  <a:srgbClr val="000000"/>
                </a:solidFill>
                <a:latin typeface="DejaVu Serif"/>
                <a:ea typeface="DejaVu Serif"/>
                <a:cs typeface="DejaVu Serif"/>
                <a:sym typeface="DejaVu Serif"/>
              </a:rPr>
              <a:t>2</a:t>
            </a:r>
            <a:r>
              <a:rPr lang="en-US" sz="2527">
                <a:solidFill>
                  <a:srgbClr val="000000"/>
                </a:solidFill>
                <a:latin typeface="DejaVu Serif"/>
                <a:ea typeface="DejaVu Serif"/>
                <a:cs typeface="DejaVu Serif"/>
                <a:sym typeface="DejaVu Serif"/>
              </a:rPr>
              <a:t> [C] ≠ t</a:t>
            </a:r>
            <a:r>
              <a:rPr lang="en-US" sz="2527">
                <a:solidFill>
                  <a:srgbClr val="000000"/>
                </a:solidFill>
                <a:latin typeface="DejaVu Serif"/>
                <a:ea typeface="DejaVu Serif"/>
                <a:cs typeface="DejaVu Serif"/>
                <a:sym typeface="DejaVu Serif"/>
              </a:rPr>
              <a:t>4</a:t>
            </a:r>
            <a:r>
              <a:rPr lang="en-US" sz="2527">
                <a:solidFill>
                  <a:srgbClr val="000000"/>
                </a:solidFill>
                <a:latin typeface="DejaVu Serif"/>
                <a:ea typeface="DejaVu Serif"/>
                <a:cs typeface="DejaVu Serif"/>
                <a:sym typeface="DejaVu Serif"/>
              </a:rPr>
              <a:t> [C]</a:t>
            </a:r>
          </a:p>
          <a:p>
            <a:pPr algn="l">
              <a:lnSpc>
                <a:spcPts val="3539"/>
              </a:lnSpc>
              <a:spcBef>
                <a:spcPct val="0"/>
              </a:spcBef>
            </a:pPr>
            <a:r>
              <a:rPr lang="en-US" sz="2527">
                <a:solidFill>
                  <a:srgbClr val="000000"/>
                </a:solidFill>
                <a:latin typeface="DejaVu Serif"/>
                <a:ea typeface="DejaVu Serif"/>
                <a:cs typeface="DejaVu Serif"/>
                <a:sym typeface="DejaVu Serif"/>
              </a:rPr>
              <a:t>B → A: Không vì t</a:t>
            </a:r>
            <a:r>
              <a:rPr lang="en-US" sz="2527">
                <a:solidFill>
                  <a:srgbClr val="000000"/>
                </a:solidFill>
                <a:latin typeface="DejaVu Serif"/>
                <a:ea typeface="DejaVu Serif"/>
                <a:cs typeface="DejaVu Serif"/>
                <a:sym typeface="DejaVu Serif"/>
              </a:rPr>
              <a:t>i</a:t>
            </a:r>
            <a:r>
              <a:rPr lang="en-US" sz="2527">
                <a:solidFill>
                  <a:srgbClr val="000000"/>
                </a:solidFill>
                <a:latin typeface="DejaVu Serif"/>
                <a:ea typeface="DejaVu Serif"/>
                <a:cs typeface="DejaVu Serif"/>
                <a:sym typeface="DejaVu Serif"/>
              </a:rPr>
              <a:t> [B] ≠ t</a:t>
            </a:r>
            <a:r>
              <a:rPr lang="en-US" sz="2527">
                <a:solidFill>
                  <a:srgbClr val="000000"/>
                </a:solidFill>
                <a:latin typeface="DejaVu Serif"/>
                <a:ea typeface="DejaVu Serif"/>
                <a:cs typeface="DejaVu Serif"/>
                <a:sym typeface="DejaVu Serif"/>
              </a:rPr>
              <a:t>j</a:t>
            </a:r>
            <a:r>
              <a:rPr lang="en-US" sz="2527">
                <a:solidFill>
                  <a:srgbClr val="000000"/>
                </a:solidFill>
                <a:latin typeface="DejaVu Serif"/>
                <a:ea typeface="DejaVu Serif"/>
                <a:cs typeface="DejaVu Serif"/>
                <a:sym typeface="DejaVu Serif"/>
              </a:rPr>
              <a:t> [A]</a:t>
            </a:r>
          </a:p>
          <a:p>
            <a:pPr algn="l">
              <a:lnSpc>
                <a:spcPts val="3539"/>
              </a:lnSpc>
              <a:spcBef>
                <a:spcPct val="0"/>
              </a:spcBef>
            </a:pPr>
            <a:r>
              <a:rPr lang="en-US" sz="2527">
                <a:solidFill>
                  <a:srgbClr val="000000"/>
                </a:solidFill>
                <a:latin typeface="DejaVu Serif"/>
                <a:ea typeface="DejaVu Serif"/>
                <a:cs typeface="DejaVu Serif"/>
                <a:sym typeface="DejaVu Serif"/>
              </a:rPr>
              <a:t>C → D: Thỏa vì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[C] =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[D]</a:t>
            </a:r>
          </a:p>
          <a:p>
            <a:pPr algn="l">
              <a:lnSpc>
                <a:spcPts val="3539"/>
              </a:lnSpc>
              <a:spcBef>
                <a:spcPct val="0"/>
              </a:spcBef>
            </a:pPr>
            <a:r>
              <a:rPr lang="en-US" sz="2527">
                <a:solidFill>
                  <a:srgbClr val="000000"/>
                </a:solidFill>
                <a:latin typeface="DejaVu Serif"/>
                <a:ea typeface="DejaVu Serif"/>
                <a:cs typeface="DejaVu Serif"/>
                <a:sym typeface="DejaVu Serif"/>
              </a:rPr>
              <a:t>D → C: Không vì t</a:t>
            </a:r>
            <a:r>
              <a:rPr lang="en-US" sz="2527">
                <a:solidFill>
                  <a:srgbClr val="000000"/>
                </a:solidFill>
                <a:latin typeface="DejaVu Serif"/>
                <a:ea typeface="DejaVu Serif"/>
                <a:cs typeface="DejaVu Serif"/>
                <a:sym typeface="DejaVu Serif"/>
              </a:rPr>
              <a:t>1</a:t>
            </a:r>
            <a:r>
              <a:rPr lang="en-US" sz="2527">
                <a:solidFill>
                  <a:srgbClr val="000000"/>
                </a:solidFill>
                <a:latin typeface="DejaVu Serif"/>
                <a:ea typeface="DejaVu Serif"/>
                <a:cs typeface="DejaVu Serif"/>
                <a:sym typeface="DejaVu Serif"/>
              </a:rPr>
              <a:t> [D] =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[D], nhưng t</a:t>
            </a:r>
            <a:r>
              <a:rPr lang="en-US" sz="2527">
                <a:solidFill>
                  <a:srgbClr val="000000"/>
                </a:solidFill>
                <a:latin typeface="DejaVu Serif"/>
                <a:ea typeface="DejaVu Serif"/>
                <a:cs typeface="DejaVu Serif"/>
                <a:sym typeface="DejaVu Serif"/>
              </a:rPr>
              <a:t>1</a:t>
            </a:r>
            <a:r>
              <a:rPr lang="en-US" sz="2527">
                <a:solidFill>
                  <a:srgbClr val="000000"/>
                </a:solidFill>
                <a:latin typeface="DejaVu Serif"/>
                <a:ea typeface="DejaVu Serif"/>
                <a:cs typeface="DejaVu Serif"/>
                <a:sym typeface="DejaVu Serif"/>
              </a:rPr>
              <a:t> [C] ≠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[C]</a:t>
            </a:r>
          </a:p>
          <a:p>
            <a:pPr algn="l">
              <a:lnSpc>
                <a:spcPts val="3539"/>
              </a:lnSpc>
              <a:spcBef>
                <a:spcPct val="0"/>
              </a:spcBef>
            </a:pPr>
            <a:r>
              <a:rPr lang="en-US" sz="2527">
                <a:solidFill>
                  <a:srgbClr val="000000"/>
                </a:solidFill>
                <a:latin typeface="DejaVu Serif"/>
                <a:ea typeface="DejaVu Serif"/>
                <a:cs typeface="DejaVu Serif"/>
                <a:sym typeface="DejaVu Serif"/>
              </a:rPr>
              <a:t>D → A: Không vì t</a:t>
            </a:r>
            <a:r>
              <a:rPr lang="en-US" sz="2527">
                <a:solidFill>
                  <a:srgbClr val="000000"/>
                </a:solidFill>
                <a:latin typeface="DejaVu Serif"/>
                <a:ea typeface="DejaVu Serif"/>
                <a:cs typeface="DejaVu Serif"/>
                <a:sym typeface="DejaVu Serif"/>
              </a:rPr>
              <a:t>1</a:t>
            </a:r>
            <a:r>
              <a:rPr lang="en-US" sz="2527">
                <a:solidFill>
                  <a:srgbClr val="000000"/>
                </a:solidFill>
                <a:latin typeface="DejaVu Serif"/>
                <a:ea typeface="DejaVu Serif"/>
                <a:cs typeface="DejaVu Serif"/>
                <a:sym typeface="DejaVu Serif"/>
              </a:rPr>
              <a:t> [D] =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[D], nhưng t</a:t>
            </a:r>
            <a:r>
              <a:rPr lang="en-US" sz="2527">
                <a:solidFill>
                  <a:srgbClr val="000000"/>
                </a:solidFill>
                <a:latin typeface="DejaVu Serif"/>
                <a:ea typeface="DejaVu Serif"/>
                <a:cs typeface="DejaVu Serif"/>
                <a:sym typeface="DejaVu Serif"/>
              </a:rPr>
              <a:t>1</a:t>
            </a:r>
            <a:r>
              <a:rPr lang="en-US" sz="2527">
                <a:solidFill>
                  <a:srgbClr val="000000"/>
                </a:solidFill>
                <a:latin typeface="DejaVu Serif"/>
                <a:ea typeface="DejaVu Serif"/>
                <a:cs typeface="DejaVu Serif"/>
                <a:sym typeface="DejaVu Serif"/>
              </a:rPr>
              <a:t> [A] ≠ t</a:t>
            </a:r>
            <a:r>
              <a:rPr lang="en-US" sz="2527">
                <a:solidFill>
                  <a:srgbClr val="000000"/>
                </a:solidFill>
                <a:latin typeface="DejaVu Serif"/>
                <a:ea typeface="DejaVu Serif"/>
                <a:cs typeface="DejaVu Serif"/>
                <a:sym typeface="DejaVu Serif"/>
              </a:rPr>
              <a:t>3</a:t>
            </a:r>
            <a:r>
              <a:rPr lang="en-US" sz="2527">
                <a:solidFill>
                  <a:srgbClr val="000000"/>
                </a:solidFill>
                <a:latin typeface="DejaVu Serif"/>
                <a:ea typeface="DejaVu Serif"/>
                <a:cs typeface="DejaVu Serif"/>
                <a:sym typeface="DejaVu Serif"/>
              </a:rPr>
              <a:t> [A]</a:t>
            </a:r>
          </a:p>
          <a:p>
            <a:pPr algn="l">
              <a:lnSpc>
                <a:spcPts val="3539"/>
              </a:lnSpc>
              <a:spcBef>
                <a:spcPct val="0"/>
              </a:spcBef>
            </a:pPr>
            <a:r>
              <a:rPr lang="en-US" sz="2527">
                <a:solidFill>
                  <a:srgbClr val="000000"/>
                </a:solidFill>
                <a:latin typeface="DejaVu Serif"/>
                <a:ea typeface="DejaVu Serif"/>
                <a:cs typeface="DejaVu Serif"/>
                <a:sym typeface="DejaVu Serif"/>
              </a:rPr>
              <a:t>Vậy PTH không thỏa là: A → B; A → C; B → A; D → C; </a:t>
            </a:r>
          </a:p>
          <a:p>
            <a:pPr algn="l">
              <a:lnSpc>
                <a:spcPts val="3539"/>
              </a:lnSpc>
              <a:spcBef>
                <a:spcPct val="0"/>
              </a:spcBef>
            </a:pPr>
            <a:r>
              <a:rPr lang="en-US" sz="2527">
                <a:solidFill>
                  <a:srgbClr val="000000"/>
                </a:solidFill>
                <a:latin typeface="DejaVu Serif"/>
                <a:ea typeface="DejaVu Serif"/>
                <a:cs typeface="DejaVu Serif"/>
                <a:sym typeface="DejaVu Serif"/>
              </a:rPr>
              <a:t>D → A</a:t>
            </a:r>
          </a:p>
          <a:p>
            <a:pPr algn="l">
              <a:lnSpc>
                <a:spcPts val="3539"/>
              </a:lnSpc>
              <a:spcBef>
                <a:spcPct val="0"/>
              </a:spcBef>
            </a:pPr>
          </a:p>
        </p:txBody>
      </p:sp>
      <p:sp>
        <p:nvSpPr>
          <p:cNvPr name="TextBox 13" id="13"/>
          <p:cNvSpPr txBox="true"/>
          <p:nvPr/>
        </p:nvSpPr>
        <p:spPr>
          <a:xfrm rot="0">
            <a:off x="661296" y="8235253"/>
            <a:ext cx="7320654" cy="1979419"/>
          </a:xfrm>
          <a:prstGeom prst="rect">
            <a:avLst/>
          </a:prstGeom>
        </p:spPr>
        <p:txBody>
          <a:bodyPr anchor="t" rtlCol="false" tIns="0" lIns="0" bIns="0" rIns="0">
            <a:spAutoFit/>
          </a:bodyPr>
          <a:lstStyle/>
          <a:p>
            <a:pPr algn="l">
              <a:lnSpc>
                <a:spcPts val="4053"/>
              </a:lnSpc>
              <a:spcBef>
                <a:spcPct val="0"/>
              </a:spcBef>
            </a:pPr>
            <a:r>
              <a:rPr lang="en-US" b="true" sz="2895">
                <a:solidFill>
                  <a:srgbClr val="000000"/>
                </a:solidFill>
                <a:latin typeface="DejaVu Serif Bold"/>
                <a:ea typeface="DejaVu Serif Bold"/>
                <a:cs typeface="DejaVu Serif Bold"/>
                <a:sym typeface="DejaVu Serif Bold"/>
              </a:rPr>
              <a:t>Trong</a:t>
            </a:r>
            <a:r>
              <a:rPr lang="en-US" b="true" sz="2895">
                <a:solidFill>
                  <a:srgbClr val="000000"/>
                </a:solidFill>
                <a:latin typeface="DejaVu Serif Bold"/>
                <a:ea typeface="DejaVu Serif Bold"/>
                <a:cs typeface="DejaVu Serif Bold"/>
                <a:sym typeface="DejaVu Serif Bold"/>
              </a:rPr>
              <a:t> các phụ thuộc hàm sau đây, PTH nào không thỏa A →B; A → C; B → A; C → D; D → C; D → A</a:t>
            </a:r>
          </a:p>
          <a:p>
            <a:pPr algn="l">
              <a:lnSpc>
                <a:spcPts val="3493"/>
              </a:lnSpc>
              <a:spcBef>
                <a:spcPct val="0"/>
              </a:spcBef>
            </a:pPr>
          </a:p>
        </p:txBody>
      </p:sp>
      <p:grpSp>
        <p:nvGrpSpPr>
          <p:cNvPr name="Group 14" id="14"/>
          <p:cNvGrpSpPr/>
          <p:nvPr/>
        </p:nvGrpSpPr>
        <p:grpSpPr>
          <a:xfrm rot="0">
            <a:off x="11520184" y="181884"/>
            <a:ext cx="6527542" cy="1473805"/>
            <a:chOff x="0" y="0"/>
            <a:chExt cx="8703390" cy="1965074"/>
          </a:xfrm>
        </p:grpSpPr>
        <p:sp>
          <p:nvSpPr>
            <p:cNvPr name="Freeform 15" id="15"/>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962268" y="368809"/>
            <a:ext cx="5845368" cy="1319782"/>
            <a:chOff x="0" y="0"/>
            <a:chExt cx="7793824" cy="1759710"/>
          </a:xfrm>
        </p:grpSpPr>
        <p:sp>
          <p:nvSpPr>
            <p:cNvPr name="Freeform 5" id="5"/>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7" id="7"/>
          <p:cNvGrpSpPr/>
          <p:nvPr/>
        </p:nvGrpSpPr>
        <p:grpSpPr>
          <a:xfrm rot="0">
            <a:off x="402639" y="2038864"/>
            <a:ext cx="17404997" cy="9113129"/>
            <a:chOff x="0" y="0"/>
            <a:chExt cx="4584032" cy="2400166"/>
          </a:xfrm>
        </p:grpSpPr>
        <p:sp>
          <p:nvSpPr>
            <p:cNvPr name="Freeform 8" id="8"/>
            <p:cNvSpPr/>
            <p:nvPr/>
          </p:nvSpPr>
          <p:spPr>
            <a:xfrm flipH="false" flipV="false" rot="0">
              <a:off x="0" y="0"/>
              <a:ext cx="4584032" cy="2400166"/>
            </a:xfrm>
            <a:custGeom>
              <a:avLst/>
              <a:gdLst/>
              <a:ahLst/>
              <a:cxnLst/>
              <a:rect r="r" b="b" t="t" l="l"/>
              <a:pathLst>
                <a:path h="2400166" w="4584032">
                  <a:moveTo>
                    <a:pt x="0" y="0"/>
                  </a:moveTo>
                  <a:lnTo>
                    <a:pt x="4584032" y="0"/>
                  </a:lnTo>
                  <a:lnTo>
                    <a:pt x="4584032" y="2400166"/>
                  </a:lnTo>
                  <a:lnTo>
                    <a:pt x="0" y="2400166"/>
                  </a:lnTo>
                  <a:close/>
                </a:path>
              </a:pathLst>
            </a:custGeom>
            <a:solidFill>
              <a:srgbClr val="FFFFFF"/>
            </a:solidFill>
          </p:spPr>
        </p:sp>
        <p:sp>
          <p:nvSpPr>
            <p:cNvPr name="TextBox 9" id="9"/>
            <p:cNvSpPr txBox="true"/>
            <p:nvPr/>
          </p:nvSpPr>
          <p:spPr>
            <a:xfrm>
              <a:off x="0" y="-38100"/>
              <a:ext cx="4584032" cy="243826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5</a:t>
            </a: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927554" y="2196026"/>
            <a:ext cx="7416870" cy="8060616"/>
          </a:xfrm>
          <a:prstGeom prst="rect">
            <a:avLst/>
          </a:prstGeom>
        </p:spPr>
        <p:txBody>
          <a:bodyPr anchor="t" rtlCol="false" tIns="0" lIns="0" bIns="0" rIns="0">
            <a:spAutoFit/>
          </a:bodyPr>
          <a:lstStyle/>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5/ Giả sử ta có lược đồ quan hệ Q(C,D,E,G,H,K) và tập phụ thuộc hàm F như sau;</a:t>
            </a:r>
          </a:p>
          <a:p>
            <a:pPr algn="l">
              <a:lnSpc>
                <a:spcPts val="3539"/>
              </a:lnSpc>
              <a:spcBef>
                <a:spcPct val="0"/>
              </a:spcBef>
            </a:pPr>
            <a:r>
              <a:rPr lang="en-US" sz="2527">
                <a:solidFill>
                  <a:srgbClr val="000000"/>
                </a:solidFill>
                <a:latin typeface="DejaVu Serif"/>
                <a:ea typeface="DejaVu Serif"/>
                <a:cs typeface="DejaVu Serif"/>
                <a:sym typeface="DejaVu Serif"/>
              </a:rPr>
              <a:t> </a:t>
            </a:r>
            <a:r>
              <a:rPr lang="en-US" b="true" sz="2527">
                <a:solidFill>
                  <a:srgbClr val="000000"/>
                </a:solidFill>
                <a:latin typeface="DejaVu Serif Bold"/>
                <a:ea typeface="DejaVu Serif Bold"/>
                <a:cs typeface="DejaVu Serif Bold"/>
                <a:sym typeface="DejaVu Serif Bold"/>
              </a:rPr>
              <a:t>F = {CK→ H; C →D; E→C; E →G; CK →E}</a:t>
            </a:r>
          </a:p>
          <a:p>
            <a:pPr algn="l">
              <a:lnSpc>
                <a:spcPts val="3539"/>
              </a:lnSpc>
              <a:spcBef>
                <a:spcPct val="0"/>
              </a:spcBef>
            </a:pPr>
            <a:r>
              <a:rPr lang="en-US" sz="2527">
                <a:solidFill>
                  <a:srgbClr val="000000"/>
                </a:solidFill>
                <a:latin typeface="DejaVu Serif"/>
                <a:ea typeface="DejaVu Serif"/>
                <a:cs typeface="DejaVu Serif"/>
                <a:sym typeface="DejaVu Serif"/>
              </a:rPr>
              <a:t> a) Từ tập F, hãy chứng minh EK → DH</a:t>
            </a:r>
          </a:p>
          <a:p>
            <a:pPr algn="l">
              <a:lnSpc>
                <a:spcPts val="3539"/>
              </a:lnSpc>
              <a:spcBef>
                <a:spcPct val="0"/>
              </a:spcBef>
            </a:pPr>
            <a:r>
              <a:rPr lang="en-US" sz="2527">
                <a:solidFill>
                  <a:srgbClr val="000000"/>
                </a:solidFill>
                <a:latin typeface="DejaVu Serif"/>
                <a:ea typeface="DejaVu Serif"/>
                <a:cs typeface="DejaVu Serif"/>
                <a:sym typeface="DejaVu Serif"/>
              </a:rPr>
              <a:t> b) Tìm tất cả các khóa của Q.</a:t>
            </a:r>
          </a:p>
          <a:p>
            <a:pPr algn="l">
              <a:lnSpc>
                <a:spcPts val="3539"/>
              </a:lnSpc>
              <a:spcBef>
                <a:spcPct val="0"/>
              </a:spcBef>
            </a:pPr>
            <a:r>
              <a:rPr lang="en-US" sz="2527">
                <a:solidFill>
                  <a:srgbClr val="000000"/>
                </a:solidFill>
                <a:latin typeface="DejaVu Serif"/>
                <a:ea typeface="DejaVu Serif"/>
                <a:cs typeface="DejaVu Serif"/>
                <a:sym typeface="DejaVu Serif"/>
              </a:rPr>
              <a:t> c) Xác định dạng chuẩn của Q.</a:t>
            </a:r>
          </a:p>
          <a:p>
            <a:pPr algn="l">
              <a:lnSpc>
                <a:spcPts val="3539"/>
              </a:lnSpc>
              <a:spcBef>
                <a:spcPct val="0"/>
              </a:spcBef>
            </a:pP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GIẢI</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a) Chứng minh EK → DH:</a:t>
            </a:r>
          </a:p>
          <a:p>
            <a:pPr algn="l">
              <a:lnSpc>
                <a:spcPts val="3539"/>
              </a:lnSpc>
              <a:spcBef>
                <a:spcPct val="0"/>
              </a:spcBef>
            </a:pPr>
            <a:r>
              <a:rPr lang="en-US" sz="2527">
                <a:solidFill>
                  <a:srgbClr val="000000"/>
                </a:solidFill>
                <a:latin typeface="DejaVu Serif"/>
                <a:ea typeface="DejaVu Serif"/>
                <a:cs typeface="DejaVu Serif"/>
                <a:sym typeface="DejaVu Serif"/>
              </a:rPr>
              <a:t>Xuất phát: EK</a:t>
            </a:r>
          </a:p>
          <a:p>
            <a:pPr algn="l">
              <a:lnSpc>
                <a:spcPts val="3539"/>
              </a:lnSpc>
              <a:spcBef>
                <a:spcPct val="0"/>
              </a:spcBef>
            </a:pPr>
            <a:r>
              <a:rPr lang="en-US" sz="2527">
                <a:solidFill>
                  <a:srgbClr val="000000"/>
                </a:solidFill>
                <a:latin typeface="DejaVu Serif"/>
                <a:ea typeface="DejaVu Serif"/>
                <a:cs typeface="DejaVu Serif"/>
                <a:sym typeface="DejaVu Serif"/>
              </a:rPr>
              <a:t>o E→C: EK→EKC.</a:t>
            </a:r>
          </a:p>
          <a:p>
            <a:pPr algn="l">
              <a:lnSpc>
                <a:spcPts val="3539"/>
              </a:lnSpc>
              <a:spcBef>
                <a:spcPct val="0"/>
              </a:spcBef>
            </a:pPr>
            <a:r>
              <a:rPr lang="en-US" sz="2527">
                <a:solidFill>
                  <a:srgbClr val="000000"/>
                </a:solidFill>
                <a:latin typeface="DejaVu Serif"/>
                <a:ea typeface="DejaVu Serif"/>
                <a:cs typeface="DejaVu Serif"/>
                <a:sym typeface="DejaVu Serif"/>
              </a:rPr>
              <a:t>o E→G: EK→EKCG.</a:t>
            </a:r>
          </a:p>
          <a:p>
            <a:pPr algn="l">
              <a:lnSpc>
                <a:spcPts val="3539"/>
              </a:lnSpc>
              <a:spcBef>
                <a:spcPct val="0"/>
              </a:spcBef>
            </a:pPr>
            <a:r>
              <a:rPr lang="en-US" sz="2527">
                <a:solidFill>
                  <a:srgbClr val="000000"/>
                </a:solidFill>
                <a:latin typeface="DejaVu Serif"/>
                <a:ea typeface="DejaVu Serif"/>
                <a:cs typeface="DejaVu Serif"/>
                <a:sym typeface="DejaVu Serif"/>
              </a:rPr>
              <a:t>o CK→ H: EK→ EKCGH.</a:t>
            </a:r>
          </a:p>
          <a:p>
            <a:pPr algn="l">
              <a:lnSpc>
                <a:spcPts val="3539"/>
              </a:lnSpc>
              <a:spcBef>
                <a:spcPct val="0"/>
              </a:spcBef>
            </a:pPr>
            <a:r>
              <a:rPr lang="en-US" sz="2527">
                <a:solidFill>
                  <a:srgbClr val="000000"/>
                </a:solidFill>
                <a:latin typeface="DejaVu Serif"/>
                <a:ea typeface="DejaVu Serif"/>
                <a:cs typeface="DejaVu Serif"/>
                <a:sym typeface="DejaVu Serif"/>
              </a:rPr>
              <a:t>o C→ D: EK→ EKCGHD.</a:t>
            </a:r>
          </a:p>
          <a:p>
            <a:pPr algn="l">
              <a:lnSpc>
                <a:spcPts val="3539"/>
              </a:lnSpc>
              <a:spcBef>
                <a:spcPct val="0"/>
              </a:spcBef>
            </a:pPr>
            <a:r>
              <a:rPr lang="en-US" sz="2527">
                <a:solidFill>
                  <a:srgbClr val="000000"/>
                </a:solidFill>
                <a:latin typeface="DejaVu Serif"/>
                <a:ea typeface="DejaVu Serif"/>
                <a:cs typeface="DejaVu Serif"/>
                <a:sym typeface="DejaVu Serif"/>
              </a:rPr>
              <a:t>EK+={E,K,C,G,H,D}. Vì D và H đều nằm trong EK+, nên EK→ DH.</a:t>
            </a:r>
          </a:p>
          <a:p>
            <a:pPr algn="l">
              <a:lnSpc>
                <a:spcPts val="3539"/>
              </a:lnSpc>
              <a:spcBef>
                <a:spcPct val="0"/>
              </a:spcBef>
            </a:pPr>
          </a:p>
        </p:txBody>
      </p:sp>
      <p:sp>
        <p:nvSpPr>
          <p:cNvPr name="TextBox 13" id="13"/>
          <p:cNvSpPr txBox="true"/>
          <p:nvPr/>
        </p:nvSpPr>
        <p:spPr>
          <a:xfrm rot="0">
            <a:off x="9105138" y="2196026"/>
            <a:ext cx="8403712" cy="8955966"/>
          </a:xfrm>
          <a:prstGeom prst="rect">
            <a:avLst/>
          </a:prstGeom>
        </p:spPr>
        <p:txBody>
          <a:bodyPr anchor="t" rtlCol="false" tIns="0" lIns="0" bIns="0" rIns="0">
            <a:spAutoFit/>
          </a:bodyPr>
          <a:lstStyle/>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b)</a:t>
            </a:r>
            <a:r>
              <a:rPr lang="en-US" b="true" sz="2527">
                <a:solidFill>
                  <a:srgbClr val="000000"/>
                </a:solidFill>
                <a:latin typeface="DejaVu Serif Bold"/>
                <a:ea typeface="DejaVu Serif Bold"/>
                <a:cs typeface="DejaVu Serif Bold"/>
                <a:sym typeface="DejaVu Serif Bold"/>
              </a:rPr>
              <a:t> Tìm tất cả các khóa của Q:</a:t>
            </a:r>
          </a:p>
          <a:p>
            <a:pPr algn="l">
              <a:lnSpc>
                <a:spcPts val="3539"/>
              </a:lnSpc>
              <a:spcBef>
                <a:spcPct val="0"/>
              </a:spcBef>
            </a:pPr>
            <a:r>
              <a:rPr lang="en-US" sz="2527">
                <a:solidFill>
                  <a:srgbClr val="000000"/>
                </a:solidFill>
                <a:latin typeface="DejaVu Serif"/>
                <a:ea typeface="DejaVu Serif"/>
                <a:cs typeface="DejaVu Serif"/>
                <a:sym typeface="DejaVu Serif"/>
              </a:rPr>
              <a:t>Các thuộc tính không xuất hiện ở vế phải của FDs : K</a:t>
            </a:r>
          </a:p>
          <a:p>
            <a:pPr algn="l">
              <a:lnSpc>
                <a:spcPts val="3539"/>
              </a:lnSpc>
              <a:spcBef>
                <a:spcPct val="0"/>
              </a:spcBef>
            </a:pPr>
            <a:r>
              <a:rPr lang="en-US" sz="2527">
                <a:solidFill>
                  <a:srgbClr val="000000"/>
                </a:solidFill>
                <a:latin typeface="DejaVu Serif"/>
                <a:ea typeface="DejaVu Serif"/>
                <a:cs typeface="DejaVu Serif"/>
                <a:sym typeface="DejaVu Serif"/>
              </a:rPr>
              <a:t>Kiểm tra các tập chứa K:</a:t>
            </a:r>
          </a:p>
          <a:p>
            <a:pPr algn="l">
              <a:lnSpc>
                <a:spcPts val="3539"/>
              </a:lnSpc>
              <a:spcBef>
                <a:spcPct val="0"/>
              </a:spcBef>
            </a:pPr>
            <a:r>
              <a:rPr lang="en-US" sz="2527">
                <a:solidFill>
                  <a:srgbClr val="000000"/>
                </a:solidFill>
                <a:latin typeface="DejaVu Serif"/>
                <a:ea typeface="DejaVu Serif"/>
                <a:cs typeface="DejaVu Serif"/>
                <a:sym typeface="DejaVu Serif"/>
              </a:rPr>
              <a:t>Tập CK:</a:t>
            </a:r>
          </a:p>
          <a:p>
            <a:pPr algn="l">
              <a:lnSpc>
                <a:spcPts val="3539"/>
              </a:lnSpc>
              <a:spcBef>
                <a:spcPct val="0"/>
              </a:spcBef>
            </a:pPr>
            <a:r>
              <a:rPr lang="en-US" sz="2527">
                <a:solidFill>
                  <a:srgbClr val="000000"/>
                </a:solidFill>
                <a:latin typeface="DejaVu Serif"/>
                <a:ea typeface="DejaVu Serif"/>
                <a:cs typeface="DejaVu Serif"/>
                <a:sym typeface="DejaVu Serif"/>
              </a:rPr>
              <a:t>Tính CK+:</a:t>
            </a:r>
          </a:p>
          <a:p>
            <a:pPr algn="l">
              <a:lnSpc>
                <a:spcPts val="3539"/>
              </a:lnSpc>
              <a:spcBef>
                <a:spcPct val="0"/>
              </a:spcBef>
            </a:pPr>
            <a:r>
              <a:rPr lang="en-US" sz="2527">
                <a:solidFill>
                  <a:srgbClr val="000000"/>
                </a:solidFill>
                <a:latin typeface="DejaVu Serif"/>
                <a:ea typeface="DejaVu Serif"/>
                <a:cs typeface="DejaVu Serif"/>
                <a:sym typeface="DejaVu Serif"/>
              </a:rPr>
              <a:t>o CK→H (FD1), CK→E (FD5)</a:t>
            </a:r>
          </a:p>
          <a:p>
            <a:pPr algn="l">
              <a:lnSpc>
                <a:spcPts val="3539"/>
              </a:lnSpc>
              <a:spcBef>
                <a:spcPct val="0"/>
              </a:spcBef>
            </a:pPr>
            <a:r>
              <a:rPr lang="en-US" sz="2527">
                <a:solidFill>
                  <a:srgbClr val="000000"/>
                </a:solidFill>
                <a:latin typeface="DejaVu Serif"/>
                <a:ea typeface="DejaVu Serif"/>
                <a:cs typeface="DejaVu Serif"/>
                <a:sym typeface="DejaVu Serif"/>
              </a:rPr>
              <a:t>o E→C,G (FD3, FD4), C→D (FD2)</a:t>
            </a:r>
          </a:p>
          <a:p>
            <a:pPr algn="l">
              <a:lnSpc>
                <a:spcPts val="3539"/>
              </a:lnSpc>
              <a:spcBef>
                <a:spcPct val="0"/>
              </a:spcBef>
            </a:pPr>
            <a:r>
              <a:rPr lang="en-US" sz="2527">
                <a:solidFill>
                  <a:srgbClr val="000000"/>
                </a:solidFill>
                <a:latin typeface="DejaVu Serif"/>
                <a:ea typeface="DejaVu Serif"/>
                <a:cs typeface="DejaVu Serif"/>
                <a:sym typeface="DejaVu Serif"/>
              </a:rPr>
              <a:t>o CK+={C,K,H,E,G,D} (đủ tất cả thuộc tính)</a:t>
            </a:r>
          </a:p>
          <a:p>
            <a:pPr algn="l">
              <a:lnSpc>
                <a:spcPts val="3539"/>
              </a:lnSpc>
              <a:spcBef>
                <a:spcPct val="0"/>
              </a:spcBef>
            </a:pPr>
            <a:r>
              <a:rPr lang="en-US" sz="2527">
                <a:solidFill>
                  <a:srgbClr val="000000"/>
                </a:solidFill>
                <a:latin typeface="DejaVu Serif"/>
                <a:ea typeface="DejaVu Serif"/>
                <a:cs typeface="DejaVu Serif"/>
                <a:sym typeface="DejaVu Serif"/>
              </a:rPr>
              <a:t> → CK là khóa.</a:t>
            </a:r>
          </a:p>
          <a:p>
            <a:pPr algn="l">
              <a:lnSpc>
                <a:spcPts val="3539"/>
              </a:lnSpc>
              <a:spcBef>
                <a:spcPct val="0"/>
              </a:spcBef>
            </a:pPr>
            <a:r>
              <a:rPr lang="en-US" sz="2527">
                <a:solidFill>
                  <a:srgbClr val="000000"/>
                </a:solidFill>
                <a:latin typeface="DejaVu Serif"/>
                <a:ea typeface="DejaVu Serif"/>
                <a:cs typeface="DejaVu Serif"/>
                <a:sym typeface="DejaVu Serif"/>
              </a:rPr>
              <a:t>Tập EK:</a:t>
            </a:r>
          </a:p>
          <a:p>
            <a:pPr algn="l">
              <a:lnSpc>
                <a:spcPts val="3539"/>
              </a:lnSpc>
              <a:spcBef>
                <a:spcPct val="0"/>
              </a:spcBef>
            </a:pPr>
            <a:r>
              <a:rPr lang="en-US" sz="2527">
                <a:solidFill>
                  <a:srgbClr val="000000"/>
                </a:solidFill>
                <a:latin typeface="DejaVu Serif"/>
                <a:ea typeface="DejaVu Serif"/>
                <a:cs typeface="DejaVu Serif"/>
                <a:sym typeface="DejaVu Serif"/>
              </a:rPr>
              <a:t>Tính EK+ (đã chứng minh ở câu a): EK+={E,K,C,G,H,D}</a:t>
            </a:r>
          </a:p>
          <a:p>
            <a:pPr algn="l">
              <a:lnSpc>
                <a:spcPts val="3539"/>
              </a:lnSpc>
              <a:spcBef>
                <a:spcPct val="0"/>
              </a:spcBef>
            </a:pPr>
            <a:r>
              <a:rPr lang="en-US" sz="2527">
                <a:solidFill>
                  <a:srgbClr val="000000"/>
                </a:solidFill>
                <a:latin typeface="DejaVu Serif"/>
                <a:ea typeface="DejaVu Serif"/>
                <a:cs typeface="DejaVu Serif"/>
                <a:sym typeface="DejaVu Serif"/>
              </a:rPr>
              <a:t>→ EK là khóa.</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c) Xác định dạng chuẩn của Q:</a:t>
            </a:r>
          </a:p>
          <a:p>
            <a:pPr algn="l">
              <a:lnSpc>
                <a:spcPts val="3539"/>
              </a:lnSpc>
              <a:spcBef>
                <a:spcPct val="0"/>
              </a:spcBef>
            </a:pPr>
            <a:r>
              <a:rPr lang="en-US" sz="2527">
                <a:solidFill>
                  <a:srgbClr val="000000"/>
                </a:solidFill>
                <a:latin typeface="DejaVu Serif"/>
                <a:ea typeface="DejaVu Serif"/>
                <a:cs typeface="DejaVu Serif"/>
                <a:sym typeface="DejaVu Serif"/>
              </a:rPr>
              <a:t>Vi phạm 2NF: Tồn tại phụ thuộc hàm bộ phận vào khóa:</a:t>
            </a:r>
          </a:p>
          <a:p>
            <a:pPr algn="l">
              <a:lnSpc>
                <a:spcPts val="3539"/>
              </a:lnSpc>
              <a:spcBef>
                <a:spcPct val="0"/>
              </a:spcBef>
            </a:pPr>
            <a:r>
              <a:rPr lang="en-US" sz="2527">
                <a:solidFill>
                  <a:srgbClr val="000000"/>
                </a:solidFill>
                <a:latin typeface="DejaVu Serif"/>
                <a:ea typeface="DejaVu Serif"/>
                <a:cs typeface="DejaVu Serif"/>
                <a:sym typeface="DejaVu Serif"/>
              </a:rPr>
              <a:t>o C→D (phụ thuộc vào một phần của khóa CK)</a:t>
            </a:r>
          </a:p>
          <a:p>
            <a:pPr algn="l">
              <a:lnSpc>
                <a:spcPts val="3539"/>
              </a:lnSpc>
              <a:spcBef>
                <a:spcPct val="0"/>
              </a:spcBef>
            </a:pPr>
            <a:r>
              <a:rPr lang="en-US" sz="2527">
                <a:solidFill>
                  <a:srgbClr val="000000"/>
                </a:solidFill>
                <a:latin typeface="DejaVu Serif"/>
                <a:ea typeface="DejaVu Serif"/>
                <a:cs typeface="DejaVu Serif"/>
                <a:sym typeface="DejaVu Serif"/>
              </a:rPr>
              <a:t>o E→C,G (phụ thuộc vào một phần của khóa EK)</a:t>
            </a:r>
          </a:p>
          <a:p>
            <a:pPr algn="l">
              <a:lnSpc>
                <a:spcPts val="3539"/>
              </a:lnSpc>
              <a:spcBef>
                <a:spcPct val="0"/>
              </a:spcBef>
            </a:pPr>
            <a:r>
              <a:rPr lang="en-US" sz="2527">
                <a:solidFill>
                  <a:srgbClr val="000000"/>
                </a:solidFill>
                <a:latin typeface="DejaVu Serif"/>
                <a:ea typeface="DejaVu Serif"/>
                <a:cs typeface="DejaVu Serif"/>
                <a:sym typeface="DejaVu Serif"/>
              </a:rPr>
              <a:t> → Q chỉ đạt 1NF.</a:t>
            </a:r>
          </a:p>
        </p:txBody>
      </p:sp>
      <p:sp>
        <p:nvSpPr>
          <p:cNvPr name="AutoShape 14" id="14"/>
          <p:cNvSpPr/>
          <p:nvPr/>
        </p:nvSpPr>
        <p:spPr>
          <a:xfrm>
            <a:off x="8725424" y="2353907"/>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962268" y="368809"/>
            <a:ext cx="5845368" cy="1319782"/>
            <a:chOff x="0" y="0"/>
            <a:chExt cx="7793824" cy="1759710"/>
          </a:xfrm>
        </p:grpSpPr>
        <p:sp>
          <p:nvSpPr>
            <p:cNvPr name="Freeform 5" id="5"/>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7" id="7"/>
          <p:cNvGrpSpPr/>
          <p:nvPr/>
        </p:nvGrpSpPr>
        <p:grpSpPr>
          <a:xfrm rot="0">
            <a:off x="500721" y="2038864"/>
            <a:ext cx="17113251" cy="7861309"/>
            <a:chOff x="0" y="0"/>
            <a:chExt cx="4507194" cy="2070468"/>
          </a:xfrm>
        </p:grpSpPr>
        <p:sp>
          <p:nvSpPr>
            <p:cNvPr name="Freeform 8" id="8"/>
            <p:cNvSpPr/>
            <p:nvPr/>
          </p:nvSpPr>
          <p:spPr>
            <a:xfrm flipH="false" flipV="false" rot="0">
              <a:off x="0" y="0"/>
              <a:ext cx="4507193" cy="2070468"/>
            </a:xfrm>
            <a:custGeom>
              <a:avLst/>
              <a:gdLst/>
              <a:ahLst/>
              <a:cxnLst/>
              <a:rect r="r" b="b" t="t" l="l"/>
              <a:pathLst>
                <a:path h="2070468" w="4507193">
                  <a:moveTo>
                    <a:pt x="0" y="0"/>
                  </a:moveTo>
                  <a:lnTo>
                    <a:pt x="4507193" y="0"/>
                  </a:lnTo>
                  <a:lnTo>
                    <a:pt x="4507193" y="2070468"/>
                  </a:lnTo>
                  <a:lnTo>
                    <a:pt x="0" y="2070468"/>
                  </a:lnTo>
                  <a:close/>
                </a:path>
              </a:pathLst>
            </a:custGeom>
            <a:solidFill>
              <a:srgbClr val="FFFFFF"/>
            </a:solidFill>
          </p:spPr>
        </p:sp>
        <p:sp>
          <p:nvSpPr>
            <p:cNvPr name="TextBox 9" id="9"/>
            <p:cNvSpPr txBox="true"/>
            <p:nvPr/>
          </p:nvSpPr>
          <p:spPr>
            <a:xfrm>
              <a:off x="0" y="-38100"/>
              <a:ext cx="4507194" cy="210856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6</a:t>
            </a: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927554" y="2287232"/>
            <a:ext cx="7416870" cy="7612941"/>
          </a:xfrm>
          <a:prstGeom prst="rect">
            <a:avLst/>
          </a:prstGeom>
        </p:spPr>
        <p:txBody>
          <a:bodyPr anchor="t" rtlCol="false" tIns="0" lIns="0" bIns="0" rIns="0">
            <a:spAutoFit/>
          </a:bodyPr>
          <a:lstStyle/>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6</a:t>
            </a:r>
            <a:r>
              <a:rPr lang="en-US" b="true" sz="2527">
                <a:solidFill>
                  <a:srgbClr val="000000"/>
                </a:solidFill>
                <a:latin typeface="DejaVu Serif Bold"/>
                <a:ea typeface="DejaVu Serif Bold"/>
                <a:cs typeface="DejaVu Serif Bold"/>
                <a:sym typeface="DejaVu Serif Bold"/>
              </a:rPr>
              <a:t>/ Cho lược đồ quan hệ Q(S,I,D,M)</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F = {f₁:SI → DM; f₂:SD→ M; f₃:D→ M}</a:t>
            </a:r>
          </a:p>
          <a:p>
            <a:pPr algn="l">
              <a:lnSpc>
                <a:spcPts val="3539"/>
              </a:lnSpc>
              <a:spcBef>
                <a:spcPct val="0"/>
              </a:spcBef>
            </a:pPr>
            <a:r>
              <a:rPr lang="en-US" sz="2527">
                <a:solidFill>
                  <a:srgbClr val="000000"/>
                </a:solidFill>
                <a:latin typeface="DejaVu Serif"/>
                <a:ea typeface="DejaVu Serif"/>
                <a:cs typeface="DejaVu Serif"/>
                <a:sym typeface="DejaVu Serif"/>
              </a:rPr>
              <a:t>a) Tính bao đóng D⁺, SD⁺, SI⁺</a:t>
            </a:r>
          </a:p>
          <a:p>
            <a:pPr algn="l">
              <a:lnSpc>
                <a:spcPts val="3539"/>
              </a:lnSpc>
              <a:spcBef>
                <a:spcPct val="0"/>
              </a:spcBef>
            </a:pPr>
            <a:r>
              <a:rPr lang="en-US" sz="2527">
                <a:solidFill>
                  <a:srgbClr val="000000"/>
                </a:solidFill>
                <a:latin typeface="DejaVu Serif"/>
                <a:ea typeface="DejaVu Serif"/>
                <a:cs typeface="DejaVu Serif"/>
                <a:sym typeface="DejaVu Serif"/>
              </a:rPr>
              <a:t>b) Tìm tất cả các khóa của Q</a:t>
            </a:r>
          </a:p>
          <a:p>
            <a:pPr algn="l">
              <a:lnSpc>
                <a:spcPts val="3539"/>
              </a:lnSpc>
              <a:spcBef>
                <a:spcPct val="0"/>
              </a:spcBef>
            </a:pP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GIẢI</a:t>
            </a:r>
          </a:p>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a)    Tính bao đóng D⁺, SD⁺, SI⁺</a:t>
            </a:r>
          </a:p>
          <a:p>
            <a:pPr algn="l">
              <a:lnSpc>
                <a:spcPts val="3539"/>
              </a:lnSpc>
              <a:spcBef>
                <a:spcPct val="0"/>
              </a:spcBef>
            </a:pPr>
            <a:r>
              <a:rPr lang="en-US" sz="2527">
                <a:solidFill>
                  <a:srgbClr val="000000"/>
                </a:solidFill>
                <a:latin typeface="DejaVu Serif"/>
                <a:ea typeface="DejaVu Serif"/>
                <a:cs typeface="DejaVu Serif"/>
                <a:sym typeface="DejaVu Serif"/>
              </a:rPr>
              <a:t>.       D+:</a:t>
            </a:r>
          </a:p>
          <a:p>
            <a:pPr algn="l">
              <a:lnSpc>
                <a:spcPts val="3539"/>
              </a:lnSpc>
              <a:spcBef>
                <a:spcPct val="0"/>
              </a:spcBef>
            </a:pPr>
            <a:r>
              <a:rPr lang="en-US" sz="2527">
                <a:solidFill>
                  <a:srgbClr val="000000"/>
                </a:solidFill>
                <a:latin typeface="DejaVu Serif"/>
                <a:ea typeface="DejaVu Serif"/>
                <a:cs typeface="DejaVu Serif"/>
                <a:sym typeface="DejaVu Serif"/>
              </a:rPr>
              <a:t>o  Xuất phát: D</a:t>
            </a:r>
          </a:p>
          <a:p>
            <a:pPr algn="l">
              <a:lnSpc>
                <a:spcPts val="3539"/>
              </a:lnSpc>
              <a:spcBef>
                <a:spcPct val="0"/>
              </a:spcBef>
            </a:pPr>
            <a:r>
              <a:rPr lang="en-US" sz="2527">
                <a:solidFill>
                  <a:srgbClr val="000000"/>
                </a:solidFill>
                <a:latin typeface="DejaVu Serif"/>
                <a:ea typeface="DejaVu Serif"/>
                <a:cs typeface="DejaVu Serif"/>
                <a:sym typeface="DejaVu Serif"/>
              </a:rPr>
              <a:t>o  Áp dụng D→M: D+={D,M}</a:t>
            </a:r>
          </a:p>
          <a:p>
            <a:pPr algn="l">
              <a:lnSpc>
                <a:spcPts val="3539"/>
              </a:lnSpc>
              <a:spcBef>
                <a:spcPct val="0"/>
              </a:spcBef>
            </a:pPr>
            <a:r>
              <a:rPr lang="en-US" sz="2527">
                <a:solidFill>
                  <a:srgbClr val="000000"/>
                </a:solidFill>
                <a:latin typeface="DejaVu Serif"/>
                <a:ea typeface="DejaVu Serif"/>
                <a:cs typeface="DejaVu Serif"/>
                <a:sym typeface="DejaVu Serif"/>
              </a:rPr>
              <a:t>·      SD+:</a:t>
            </a:r>
          </a:p>
          <a:p>
            <a:pPr algn="l">
              <a:lnSpc>
                <a:spcPts val="3539"/>
              </a:lnSpc>
              <a:spcBef>
                <a:spcPct val="0"/>
              </a:spcBef>
            </a:pPr>
            <a:r>
              <a:rPr lang="en-US" sz="2527">
                <a:solidFill>
                  <a:srgbClr val="000000"/>
                </a:solidFill>
                <a:latin typeface="DejaVu Serif"/>
                <a:ea typeface="DejaVu Serif"/>
                <a:cs typeface="DejaVu Serif"/>
                <a:sym typeface="DejaVu Serif"/>
              </a:rPr>
              <a:t>o  Xuất phát: SD</a:t>
            </a:r>
          </a:p>
          <a:p>
            <a:pPr algn="l">
              <a:lnSpc>
                <a:spcPts val="3539"/>
              </a:lnSpc>
              <a:spcBef>
                <a:spcPct val="0"/>
              </a:spcBef>
            </a:pPr>
            <a:r>
              <a:rPr lang="en-US" sz="2527">
                <a:solidFill>
                  <a:srgbClr val="000000"/>
                </a:solidFill>
                <a:latin typeface="DejaVu Serif"/>
                <a:ea typeface="DejaVu Serif"/>
                <a:cs typeface="DejaVu Serif"/>
                <a:sym typeface="DejaVu Serif"/>
              </a:rPr>
              <a:t>o  Áp dụng SD→M: SD+={S,D,M}</a:t>
            </a:r>
          </a:p>
          <a:p>
            <a:pPr algn="l">
              <a:lnSpc>
                <a:spcPts val="3539"/>
              </a:lnSpc>
              <a:spcBef>
                <a:spcPct val="0"/>
              </a:spcBef>
            </a:pPr>
            <a:r>
              <a:rPr lang="en-US" sz="2527">
                <a:solidFill>
                  <a:srgbClr val="000000"/>
                </a:solidFill>
                <a:latin typeface="DejaVu Serif"/>
                <a:ea typeface="DejaVu Serif"/>
                <a:cs typeface="DejaVu Serif"/>
                <a:sym typeface="DejaVu Serif"/>
              </a:rPr>
              <a:t>·      SI+:</a:t>
            </a:r>
          </a:p>
          <a:p>
            <a:pPr algn="l">
              <a:lnSpc>
                <a:spcPts val="3539"/>
              </a:lnSpc>
              <a:spcBef>
                <a:spcPct val="0"/>
              </a:spcBef>
            </a:pPr>
            <a:r>
              <a:rPr lang="en-US" sz="2527">
                <a:solidFill>
                  <a:srgbClr val="000000"/>
                </a:solidFill>
                <a:latin typeface="DejaVu Serif"/>
                <a:ea typeface="DejaVu Serif"/>
                <a:cs typeface="DejaVu Serif"/>
                <a:sym typeface="DejaVu Serif"/>
              </a:rPr>
              <a:t>o  Xuất phát: SI</a:t>
            </a:r>
          </a:p>
          <a:p>
            <a:pPr algn="l">
              <a:lnSpc>
                <a:spcPts val="3539"/>
              </a:lnSpc>
              <a:spcBef>
                <a:spcPct val="0"/>
              </a:spcBef>
            </a:pPr>
            <a:r>
              <a:rPr lang="en-US" sz="2527">
                <a:solidFill>
                  <a:srgbClr val="000000"/>
                </a:solidFill>
                <a:latin typeface="DejaVu Serif"/>
                <a:ea typeface="DejaVu Serif"/>
                <a:cs typeface="DejaVu Serif"/>
                <a:sym typeface="DejaVu Serif"/>
              </a:rPr>
              <a:t>Áp dụng SI→DM: SI+={S,I,D,M}</a:t>
            </a:r>
          </a:p>
          <a:p>
            <a:pPr algn="l">
              <a:lnSpc>
                <a:spcPts val="3539"/>
              </a:lnSpc>
              <a:spcBef>
                <a:spcPct val="0"/>
              </a:spcBef>
            </a:pPr>
          </a:p>
        </p:txBody>
      </p:sp>
      <p:sp>
        <p:nvSpPr>
          <p:cNvPr name="TextBox 13" id="13"/>
          <p:cNvSpPr txBox="true"/>
          <p:nvPr/>
        </p:nvSpPr>
        <p:spPr>
          <a:xfrm rot="0">
            <a:off x="8671449" y="2420514"/>
            <a:ext cx="8403712" cy="5822241"/>
          </a:xfrm>
          <a:prstGeom prst="rect">
            <a:avLst/>
          </a:prstGeom>
        </p:spPr>
        <p:txBody>
          <a:bodyPr anchor="t" rtlCol="false" tIns="0" lIns="0" bIns="0" rIns="0">
            <a:spAutoFit/>
          </a:bodyPr>
          <a:lstStyle/>
          <a:p>
            <a:pPr algn="l">
              <a:lnSpc>
                <a:spcPts val="3539"/>
              </a:lnSpc>
              <a:spcBef>
                <a:spcPct val="0"/>
              </a:spcBef>
            </a:pPr>
            <a:r>
              <a:rPr lang="en-US" b="true" sz="2527">
                <a:solidFill>
                  <a:srgbClr val="000000"/>
                </a:solidFill>
                <a:latin typeface="DejaVu Serif Bold"/>
                <a:ea typeface="DejaVu Serif Bold"/>
                <a:cs typeface="DejaVu Serif Bold"/>
                <a:sym typeface="DejaVu Serif Bold"/>
              </a:rPr>
              <a:t>b)    </a:t>
            </a:r>
            <a:r>
              <a:rPr lang="en-US" b="true" sz="2527">
                <a:solidFill>
                  <a:srgbClr val="000000"/>
                </a:solidFill>
                <a:latin typeface="DejaVu Serif Bold"/>
                <a:ea typeface="DejaVu Serif Bold"/>
                <a:cs typeface="DejaVu Serif Bold"/>
                <a:sym typeface="DejaVu Serif Bold"/>
              </a:rPr>
              <a:t>Tìm tất cả các khóa của Q</a:t>
            </a:r>
          </a:p>
          <a:p>
            <a:pPr algn="l">
              <a:lnSpc>
                <a:spcPts val="3539"/>
              </a:lnSpc>
              <a:spcBef>
                <a:spcPct val="0"/>
              </a:spcBef>
            </a:pPr>
            <a:r>
              <a:rPr lang="en-US" sz="2527">
                <a:solidFill>
                  <a:srgbClr val="000000"/>
                </a:solidFill>
                <a:latin typeface="DejaVu Serif"/>
                <a:ea typeface="DejaVu Serif"/>
                <a:cs typeface="DejaVu Serif"/>
                <a:sym typeface="DejaVu Serif"/>
              </a:rPr>
              <a:t>Các thuộc tính không xuất hiện ở vế phải của FDs : S, I.</a:t>
            </a:r>
          </a:p>
          <a:p>
            <a:pPr algn="l">
              <a:lnSpc>
                <a:spcPts val="3539"/>
              </a:lnSpc>
              <a:spcBef>
                <a:spcPct val="0"/>
              </a:spcBef>
            </a:pPr>
            <a:r>
              <a:rPr lang="en-US" sz="2527">
                <a:solidFill>
                  <a:srgbClr val="000000"/>
                </a:solidFill>
                <a:latin typeface="DejaVu Serif"/>
                <a:ea typeface="DejaVu Serif"/>
                <a:cs typeface="DejaVu Serif"/>
                <a:sym typeface="DejaVu Serif"/>
              </a:rPr>
              <a:t>Kiểm tra tập SI:</a:t>
            </a:r>
          </a:p>
          <a:p>
            <a:pPr algn="l">
              <a:lnSpc>
                <a:spcPts val="3539"/>
              </a:lnSpc>
              <a:spcBef>
                <a:spcPct val="0"/>
              </a:spcBef>
            </a:pPr>
            <a:r>
              <a:rPr lang="en-US" sz="2527">
                <a:solidFill>
                  <a:srgbClr val="000000"/>
                </a:solidFill>
                <a:latin typeface="DejaVu Serif"/>
                <a:ea typeface="DejaVu Serif"/>
                <a:cs typeface="DejaVu Serif"/>
                <a:sym typeface="DejaVu Serif"/>
              </a:rPr>
              <a:t>Tập SI+:</a:t>
            </a:r>
          </a:p>
          <a:p>
            <a:pPr algn="l">
              <a:lnSpc>
                <a:spcPts val="3539"/>
              </a:lnSpc>
              <a:spcBef>
                <a:spcPct val="0"/>
              </a:spcBef>
            </a:pPr>
            <a:r>
              <a:rPr lang="en-US" sz="2527">
                <a:solidFill>
                  <a:srgbClr val="000000"/>
                </a:solidFill>
                <a:latin typeface="DejaVu Serif"/>
                <a:ea typeface="DejaVu Serif"/>
                <a:cs typeface="DejaVu Serif"/>
                <a:sym typeface="DejaVu Serif"/>
              </a:rPr>
              <a:t>Tính SI+: Đã chứng minh SI+={S,I,D,M} (bao gồm tất cả thuộc tính).</a:t>
            </a:r>
          </a:p>
          <a:p>
            <a:pPr algn="l">
              <a:lnSpc>
                <a:spcPts val="3539"/>
              </a:lnSpc>
              <a:spcBef>
                <a:spcPct val="0"/>
              </a:spcBef>
            </a:pPr>
            <a:r>
              <a:rPr lang="en-US" sz="2527">
                <a:solidFill>
                  <a:srgbClr val="000000"/>
                </a:solidFill>
                <a:latin typeface="DejaVu Serif"/>
                <a:ea typeface="DejaVu Serif"/>
                <a:cs typeface="DejaVu Serif"/>
                <a:sym typeface="DejaVu Serif"/>
              </a:rPr>
              <a:t>Tính tối tiểu:</a:t>
            </a:r>
          </a:p>
          <a:p>
            <a:pPr algn="l">
              <a:lnSpc>
                <a:spcPts val="3539"/>
              </a:lnSpc>
              <a:spcBef>
                <a:spcPct val="0"/>
              </a:spcBef>
            </a:pPr>
            <a:r>
              <a:rPr lang="en-US" sz="2527">
                <a:solidFill>
                  <a:srgbClr val="000000"/>
                </a:solidFill>
                <a:latin typeface="DejaVu Serif"/>
                <a:ea typeface="DejaVu Serif"/>
                <a:cs typeface="DejaVu Serif"/>
                <a:sym typeface="DejaVu Serif"/>
              </a:rPr>
              <a:t>o  Nếu bỏ S: I+={I} → Không đủ.</a:t>
            </a:r>
          </a:p>
          <a:p>
            <a:pPr algn="l">
              <a:lnSpc>
                <a:spcPts val="3539"/>
              </a:lnSpc>
              <a:spcBef>
                <a:spcPct val="0"/>
              </a:spcBef>
            </a:pPr>
            <a:r>
              <a:rPr lang="en-US" sz="2527">
                <a:solidFill>
                  <a:srgbClr val="000000"/>
                </a:solidFill>
                <a:latin typeface="DejaVu Serif"/>
                <a:ea typeface="DejaVu Serif"/>
                <a:cs typeface="DejaVu Serif"/>
                <a:sym typeface="DejaVu Serif"/>
              </a:rPr>
              <a:t>o  Nếu bỏ I: S+={S} → Không đủ.</a:t>
            </a:r>
          </a:p>
          <a:p>
            <a:pPr algn="l">
              <a:lnSpc>
                <a:spcPts val="3539"/>
              </a:lnSpc>
              <a:spcBef>
                <a:spcPct val="0"/>
              </a:spcBef>
            </a:pPr>
            <a:r>
              <a:rPr lang="en-US" sz="2527">
                <a:solidFill>
                  <a:srgbClr val="000000"/>
                </a:solidFill>
                <a:latin typeface="DejaVu Serif"/>
                <a:ea typeface="DejaVu Serif"/>
                <a:cs typeface="DejaVu Serif"/>
                <a:sym typeface="DejaVu Serif"/>
              </a:rPr>
              <a:t> → SI  là khóa duy nhất.</a:t>
            </a:r>
          </a:p>
          <a:p>
            <a:pPr algn="l">
              <a:lnSpc>
                <a:spcPts val="3539"/>
              </a:lnSpc>
              <a:spcBef>
                <a:spcPct val="0"/>
              </a:spcBef>
            </a:pPr>
            <a:r>
              <a:rPr lang="en-US" sz="2527">
                <a:solidFill>
                  <a:srgbClr val="000000"/>
                </a:solidFill>
                <a:latin typeface="DejaVu Serif"/>
                <a:ea typeface="DejaVu Serif"/>
                <a:cs typeface="DejaVu Serif"/>
                <a:sym typeface="DejaVu Serif"/>
              </a:rPr>
              <a:t>Kết luận: Khóa của Q là SI</a:t>
            </a:r>
          </a:p>
          <a:p>
            <a:pPr algn="l">
              <a:lnSpc>
                <a:spcPts val="3539"/>
              </a:lnSpc>
              <a:spcBef>
                <a:spcPct val="0"/>
              </a:spcBef>
            </a:pPr>
          </a:p>
        </p:txBody>
      </p:sp>
      <p:sp>
        <p:nvSpPr>
          <p:cNvPr name="AutoShape 14" id="14"/>
          <p:cNvSpPr/>
          <p:nvPr/>
        </p:nvSpPr>
        <p:spPr>
          <a:xfrm>
            <a:off x="8325374" y="2487189"/>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11230253" y="144247"/>
            <a:ext cx="7057747" cy="1593516"/>
          </a:xfrm>
          <a:custGeom>
            <a:avLst/>
            <a:gdLst/>
            <a:ahLst/>
            <a:cxnLst/>
            <a:rect r="r" b="b" t="t" l="l"/>
            <a:pathLst>
              <a:path h="1593516" w="7057747">
                <a:moveTo>
                  <a:pt x="0" y="0"/>
                </a:moveTo>
                <a:lnTo>
                  <a:pt x="7057747" y="0"/>
                </a:lnTo>
                <a:lnTo>
                  <a:pt x="7057747" y="1593516"/>
                </a:lnTo>
                <a:lnTo>
                  <a:pt x="0" y="1593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6025" y="3020796"/>
            <a:ext cx="15357581" cy="6237504"/>
          </a:xfrm>
          <a:custGeom>
            <a:avLst/>
            <a:gdLst/>
            <a:ahLst/>
            <a:cxnLst/>
            <a:rect r="r" b="b" t="t" l="l"/>
            <a:pathLst>
              <a:path h="6237504" w="15357581">
                <a:moveTo>
                  <a:pt x="0" y="0"/>
                </a:moveTo>
                <a:lnTo>
                  <a:pt x="15357581" y="0"/>
                </a:lnTo>
                <a:lnTo>
                  <a:pt x="15357581" y="6237504"/>
                </a:lnTo>
                <a:lnTo>
                  <a:pt x="0" y="6237504"/>
                </a:lnTo>
                <a:lnTo>
                  <a:pt x="0" y="0"/>
                </a:lnTo>
                <a:close/>
              </a:path>
            </a:pathLst>
          </a:custGeom>
          <a:blipFill>
            <a:blip r:embed="rId5"/>
            <a:stretch>
              <a:fillRect l="0" t="-166" r="0" b="-166"/>
            </a:stretch>
          </a:blipFill>
        </p:spPr>
      </p:sp>
      <p:sp>
        <p:nvSpPr>
          <p:cNvPr name="TextBox 5" id="5"/>
          <p:cNvSpPr txBox="true"/>
          <p:nvPr/>
        </p:nvSpPr>
        <p:spPr>
          <a:xfrm rot="0">
            <a:off x="6408658" y="1372"/>
            <a:ext cx="3146584" cy="1220167"/>
          </a:xfrm>
          <a:prstGeom prst="rect">
            <a:avLst/>
          </a:prstGeom>
        </p:spPr>
        <p:txBody>
          <a:bodyPr anchor="t" rtlCol="false" tIns="0" lIns="0" bIns="0" rIns="0">
            <a:spAutoFit/>
          </a:bodyPr>
          <a:lstStyle/>
          <a:p>
            <a:pPr algn="ctr">
              <a:lnSpc>
                <a:spcPts val="9921"/>
              </a:lnSpc>
            </a:pPr>
            <a:r>
              <a:rPr lang="en-US" b="true" sz="7086" u="sng">
                <a:solidFill>
                  <a:srgbClr val="FFFFFF"/>
                </a:solidFill>
                <a:latin typeface="Noto Sans Bold"/>
                <a:ea typeface="Noto Sans Bold"/>
                <a:cs typeface="Noto Sans Bold"/>
                <a:sym typeface="Noto Sans Bold"/>
              </a:rPr>
              <a:t>Phần A</a:t>
            </a:r>
          </a:p>
        </p:txBody>
      </p:sp>
      <p:sp>
        <p:nvSpPr>
          <p:cNvPr name="TextBox 6" id="6"/>
          <p:cNvSpPr txBox="true"/>
          <p:nvPr/>
        </p:nvSpPr>
        <p:spPr>
          <a:xfrm rot="0">
            <a:off x="589937" y="1426740"/>
            <a:ext cx="2366724" cy="904240"/>
          </a:xfrm>
          <a:prstGeom prst="rect">
            <a:avLst/>
          </a:prstGeom>
        </p:spPr>
        <p:txBody>
          <a:bodyPr anchor="t" rtlCol="false" tIns="0" lIns="0" bIns="0" rIns="0">
            <a:spAutoFit/>
          </a:bodyPr>
          <a:lstStyle/>
          <a:p>
            <a:pPr algn="ctr">
              <a:lnSpc>
                <a:spcPts val="7279"/>
              </a:lnSpc>
            </a:pPr>
            <a:r>
              <a:rPr lang="en-US" b="true" sz="5199" i="true" u="sng">
                <a:solidFill>
                  <a:srgbClr val="FFFFFF"/>
                </a:solidFill>
                <a:latin typeface="DejaVu Serif Bold Italics"/>
                <a:ea typeface="DejaVu Serif Bold Italics"/>
                <a:cs typeface="DejaVu Serif Bold Italics"/>
                <a:sym typeface="DejaVu Serif Bold Italics"/>
              </a:rPr>
              <a:t>Câu 1:</a:t>
            </a:r>
          </a:p>
        </p:txBody>
      </p:sp>
      <p:sp>
        <p:nvSpPr>
          <p:cNvPr name="TextBox 7" id="7"/>
          <p:cNvSpPr txBox="true"/>
          <p:nvPr/>
        </p:nvSpPr>
        <p:spPr>
          <a:xfrm rot="0">
            <a:off x="3217307" y="1551096"/>
            <a:ext cx="3697843" cy="805764"/>
          </a:xfrm>
          <a:prstGeom prst="rect">
            <a:avLst/>
          </a:prstGeom>
        </p:spPr>
        <p:txBody>
          <a:bodyPr anchor="t" rtlCol="false" tIns="0" lIns="0" bIns="0" rIns="0">
            <a:spAutoFit/>
          </a:bodyPr>
          <a:lstStyle/>
          <a:p>
            <a:pPr algn="ctr">
              <a:lnSpc>
                <a:spcPts val="6407"/>
              </a:lnSpc>
            </a:pPr>
            <a:r>
              <a:rPr lang="en-US" sz="4577" b="true">
                <a:solidFill>
                  <a:srgbClr val="FFFFFF"/>
                </a:solidFill>
                <a:latin typeface="DejaVu Serif Bold"/>
                <a:ea typeface="DejaVu Serif Bold"/>
                <a:cs typeface="DejaVu Serif Bold"/>
                <a:sym typeface="DejaVu Serif Bold"/>
              </a:rPr>
              <a:t>Lược đồ ER</a:t>
            </a:r>
          </a:p>
        </p:txBody>
      </p:sp>
      <p:sp>
        <p:nvSpPr>
          <p:cNvPr name="TextBox 8" id="8"/>
          <p:cNvSpPr txBox="true"/>
          <p:nvPr/>
        </p:nvSpPr>
        <p:spPr>
          <a:xfrm rot="0">
            <a:off x="12090230" y="188384"/>
            <a:ext cx="6197770" cy="1180465"/>
          </a:xfrm>
          <a:prstGeom prst="rect">
            <a:avLst/>
          </a:prstGeom>
        </p:spPr>
        <p:txBody>
          <a:bodyPr anchor="t" rtlCol="false" tIns="0" lIns="0" bIns="0" rIns="0">
            <a:spAutoFit/>
          </a:bodyPr>
          <a:lstStyle/>
          <a:p>
            <a:pPr algn="l">
              <a:lnSpc>
                <a:spcPts val="4759"/>
              </a:lnSpc>
            </a:pPr>
            <a:r>
              <a:rPr lang="en-US" sz="3399" b="true">
                <a:solidFill>
                  <a:srgbClr val="011442"/>
                </a:solidFill>
                <a:latin typeface="Noto Sans Bold"/>
                <a:ea typeface="Noto Sans Bold"/>
                <a:cs typeface="Noto Sans Bold"/>
                <a:sym typeface="Noto Sans Bold"/>
              </a:rPr>
              <a:t>Võ Hồng Sơn-23665071</a:t>
            </a:r>
          </a:p>
          <a:p>
            <a:pPr algn="l">
              <a:lnSpc>
                <a:spcPts val="4759"/>
              </a:lnSpc>
            </a:pPr>
            <a:r>
              <a:rPr lang="en-US" sz="3399" b="true">
                <a:solidFill>
                  <a:srgbClr val="011442"/>
                </a:solidFill>
                <a:latin typeface="Noto Sans Bold"/>
                <a:ea typeface="Noto Sans Bold"/>
                <a:cs typeface="Noto Sans Bold"/>
                <a:sym typeface="Noto Sans Bold"/>
              </a:rPr>
              <a:t>Chu Thị Thúy Kiều-23655261</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547086" y="368809"/>
            <a:ext cx="8260550" cy="1319782"/>
            <a:chOff x="0" y="0"/>
            <a:chExt cx="11014066" cy="1759710"/>
          </a:xfrm>
        </p:grpSpPr>
        <p:sp>
          <p:nvSpPr>
            <p:cNvPr name="Freeform 5" id="5"/>
            <p:cNvSpPr/>
            <p:nvPr/>
          </p:nvSpPr>
          <p:spPr>
            <a:xfrm flipH="false" flipV="false" rot="0">
              <a:off x="0" y="0"/>
              <a:ext cx="11014066" cy="1759710"/>
            </a:xfrm>
            <a:custGeom>
              <a:avLst/>
              <a:gdLst/>
              <a:ahLst/>
              <a:cxnLst/>
              <a:rect r="r" b="b" t="t" l="l"/>
              <a:pathLst>
                <a:path h="1759710" w="11014066">
                  <a:moveTo>
                    <a:pt x="0" y="0"/>
                  </a:moveTo>
                  <a:lnTo>
                    <a:pt x="11014066" y="0"/>
                  </a:lnTo>
                  <a:lnTo>
                    <a:pt x="11014066"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20658" r="0" b="-20658"/>
              </a:stretch>
            </a:blipFill>
          </p:spPr>
        </p:sp>
        <p:sp>
          <p:nvSpPr>
            <p:cNvPr name="TextBox 6" id="6"/>
            <p:cNvSpPr txBox="true"/>
            <p:nvPr/>
          </p:nvSpPr>
          <p:spPr>
            <a:xfrm rot="0">
              <a:off x="1244611" y="374842"/>
              <a:ext cx="976945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00721" y="2038864"/>
            <a:ext cx="17113251" cy="7861309"/>
            <a:chOff x="0" y="0"/>
            <a:chExt cx="4507194" cy="2070468"/>
          </a:xfrm>
        </p:grpSpPr>
        <p:sp>
          <p:nvSpPr>
            <p:cNvPr name="Freeform 8" id="8"/>
            <p:cNvSpPr/>
            <p:nvPr/>
          </p:nvSpPr>
          <p:spPr>
            <a:xfrm flipH="false" flipV="false" rot="0">
              <a:off x="0" y="0"/>
              <a:ext cx="4507193" cy="2070468"/>
            </a:xfrm>
            <a:custGeom>
              <a:avLst/>
              <a:gdLst/>
              <a:ahLst/>
              <a:cxnLst/>
              <a:rect r="r" b="b" t="t" l="l"/>
              <a:pathLst>
                <a:path h="2070468" w="4507193">
                  <a:moveTo>
                    <a:pt x="0" y="0"/>
                  </a:moveTo>
                  <a:lnTo>
                    <a:pt x="4507193" y="0"/>
                  </a:lnTo>
                  <a:lnTo>
                    <a:pt x="4507193" y="2070468"/>
                  </a:lnTo>
                  <a:lnTo>
                    <a:pt x="0" y="2070468"/>
                  </a:lnTo>
                  <a:close/>
                </a:path>
              </a:pathLst>
            </a:custGeom>
            <a:solidFill>
              <a:srgbClr val="FFFFFF"/>
            </a:solidFill>
          </p:spPr>
        </p:sp>
        <p:sp>
          <p:nvSpPr>
            <p:cNvPr name="TextBox 9" id="9"/>
            <p:cNvSpPr txBox="true"/>
            <p:nvPr/>
          </p:nvSpPr>
          <p:spPr>
            <a:xfrm>
              <a:off x="0" y="-38100"/>
              <a:ext cx="4507194" cy="210856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7</a:t>
            </a: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AutoShape 12" id="12"/>
          <p:cNvSpPr/>
          <p:nvPr/>
        </p:nvSpPr>
        <p:spPr>
          <a:xfrm>
            <a:off x="8325374" y="2487189"/>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697571" y="2129491"/>
            <a:ext cx="7284379" cy="1403268"/>
          </a:xfrm>
          <a:prstGeom prst="rect">
            <a:avLst/>
          </a:prstGeom>
        </p:spPr>
        <p:txBody>
          <a:bodyPr anchor="t" rtlCol="false" tIns="0" lIns="0" bIns="0" rIns="0">
            <a:spAutoFit/>
          </a:bodyPr>
          <a:lstStyle/>
          <a:p>
            <a:pPr algn="l">
              <a:lnSpc>
                <a:spcPts val="3734"/>
              </a:lnSpc>
              <a:spcBef>
                <a:spcPct val="0"/>
              </a:spcBef>
            </a:pPr>
            <a:r>
              <a:rPr lang="en-US" b="true" sz="2667">
                <a:solidFill>
                  <a:srgbClr val="000000"/>
                </a:solidFill>
                <a:latin typeface="Noto Sans Bold"/>
                <a:ea typeface="Noto Sans Bold"/>
                <a:cs typeface="Noto Sans Bold"/>
                <a:sym typeface="Noto Sans Bold"/>
              </a:rPr>
              <a:t>7/ Q(A,B,C,D,E,H) </a:t>
            </a:r>
          </a:p>
          <a:p>
            <a:pPr algn="l">
              <a:lnSpc>
                <a:spcPts val="3734"/>
              </a:lnSpc>
              <a:spcBef>
                <a:spcPct val="0"/>
              </a:spcBef>
            </a:pPr>
            <a:r>
              <a:rPr lang="en-US" sz="2667">
                <a:solidFill>
                  <a:srgbClr val="000000"/>
                </a:solidFill>
                <a:latin typeface="Noto Sans"/>
                <a:ea typeface="Noto Sans"/>
                <a:cs typeface="Noto Sans"/>
                <a:sym typeface="Noto Sans"/>
              </a:rPr>
              <a:t>F={A → E; C → D; E → DH} </a:t>
            </a:r>
          </a:p>
          <a:p>
            <a:pPr algn="l">
              <a:lnSpc>
                <a:spcPts val="3734"/>
              </a:lnSpc>
              <a:spcBef>
                <a:spcPct val="0"/>
              </a:spcBef>
            </a:pPr>
            <a:r>
              <a:rPr lang="en-US" sz="2667">
                <a:solidFill>
                  <a:srgbClr val="000000"/>
                </a:solidFill>
                <a:latin typeface="Noto Sans"/>
                <a:ea typeface="Noto Sans"/>
                <a:cs typeface="Noto Sans"/>
                <a:sym typeface="Noto Sans"/>
              </a:rPr>
              <a:t>Chứng minh K={A,B,C} là khóa duy nhất của Q</a:t>
            </a:r>
          </a:p>
        </p:txBody>
      </p:sp>
      <p:sp>
        <p:nvSpPr>
          <p:cNvPr name="TextBox 14" id="14"/>
          <p:cNvSpPr txBox="true"/>
          <p:nvPr/>
        </p:nvSpPr>
        <p:spPr>
          <a:xfrm rot="0">
            <a:off x="697571" y="3584289"/>
            <a:ext cx="7627803" cy="5119438"/>
          </a:xfrm>
          <a:prstGeom prst="rect">
            <a:avLst/>
          </a:prstGeom>
        </p:spPr>
        <p:txBody>
          <a:bodyPr anchor="t" rtlCol="false" tIns="0" lIns="0" bIns="0" rIns="0">
            <a:spAutoFit/>
          </a:bodyPr>
          <a:lstStyle/>
          <a:p>
            <a:pPr algn="l">
              <a:lnSpc>
                <a:spcPts val="3426"/>
              </a:lnSpc>
              <a:spcBef>
                <a:spcPct val="0"/>
              </a:spcBef>
            </a:pPr>
            <a:r>
              <a:rPr lang="en-US" b="true" sz="2447">
                <a:solidFill>
                  <a:srgbClr val="000000"/>
                </a:solidFill>
                <a:latin typeface="Noto Sans Bold"/>
                <a:ea typeface="Noto Sans Bold"/>
                <a:cs typeface="Noto Sans Bold"/>
                <a:sym typeface="Noto Sans Bold"/>
              </a:rPr>
              <a:t>GIẢI:</a:t>
            </a:r>
          </a:p>
          <a:p>
            <a:pPr algn="l">
              <a:lnSpc>
                <a:spcPts val="3426"/>
              </a:lnSpc>
              <a:spcBef>
                <a:spcPct val="0"/>
              </a:spcBef>
            </a:pPr>
            <a:r>
              <a:rPr lang="en-US" sz="2447">
                <a:solidFill>
                  <a:srgbClr val="000000"/>
                </a:solidFill>
                <a:latin typeface="Noto Sans"/>
                <a:ea typeface="Noto Sans"/>
                <a:cs typeface="Noto Sans"/>
                <a:sym typeface="Noto Sans"/>
              </a:rPr>
              <a:t>* Ta cần tính {A,B,C}+ dưới tập phụ thuộc hàm F</a:t>
            </a:r>
          </a:p>
          <a:p>
            <a:pPr algn="l">
              <a:lnSpc>
                <a:spcPts val="3426"/>
              </a:lnSpc>
              <a:spcBef>
                <a:spcPct val="0"/>
              </a:spcBef>
            </a:pPr>
            <a:r>
              <a:rPr lang="en-US" sz="2447">
                <a:solidFill>
                  <a:srgbClr val="000000"/>
                </a:solidFill>
                <a:latin typeface="Noto Sans"/>
                <a:ea typeface="Noto Sans"/>
                <a:cs typeface="Noto Sans"/>
                <a:sym typeface="Noto Sans"/>
              </a:rPr>
              <a:t>{A,B,C}+ = {A,B,C}</a:t>
            </a:r>
          </a:p>
          <a:p>
            <a:pPr algn="l">
              <a:lnSpc>
                <a:spcPts val="3426"/>
              </a:lnSpc>
              <a:spcBef>
                <a:spcPct val="0"/>
              </a:spcBef>
            </a:pPr>
            <a:r>
              <a:rPr lang="en-US" sz="2447">
                <a:solidFill>
                  <a:srgbClr val="000000"/>
                </a:solidFill>
                <a:latin typeface="Noto Sans"/>
                <a:ea typeface="Noto Sans"/>
                <a:cs typeface="Noto Sans"/>
                <a:sym typeface="Noto Sans"/>
              </a:rPr>
              <a:t>+ A → E (vì A thuộc {A,B,C}+ ) ⇒{A,B,C}+ = {A,B,C,E}</a:t>
            </a:r>
          </a:p>
          <a:p>
            <a:pPr algn="l">
              <a:lnSpc>
                <a:spcPts val="3426"/>
              </a:lnSpc>
              <a:spcBef>
                <a:spcPct val="0"/>
              </a:spcBef>
            </a:pPr>
            <a:r>
              <a:rPr lang="en-US" sz="2447">
                <a:solidFill>
                  <a:srgbClr val="000000"/>
                </a:solidFill>
                <a:latin typeface="Noto Sans"/>
                <a:ea typeface="Noto Sans"/>
                <a:cs typeface="Noto Sans"/>
                <a:sym typeface="Noto Sans"/>
              </a:rPr>
              <a:t>+ C → D (vì C thuộc {A,B,C}+ ) ⇒{A,B,C}+ = {A,B,C,E,D}</a:t>
            </a:r>
          </a:p>
          <a:p>
            <a:pPr algn="l">
              <a:lnSpc>
                <a:spcPts val="3426"/>
              </a:lnSpc>
              <a:spcBef>
                <a:spcPct val="0"/>
              </a:spcBef>
            </a:pPr>
            <a:r>
              <a:rPr lang="en-US" sz="2447">
                <a:solidFill>
                  <a:srgbClr val="000000"/>
                </a:solidFill>
                <a:latin typeface="Noto Sans"/>
                <a:ea typeface="Noto Sans"/>
                <a:cs typeface="Noto Sans"/>
                <a:sym typeface="Noto Sans"/>
              </a:rPr>
              <a:t>+ E→ DH (vì E thuộc {A,B,C}+ ) ⇒{A,B,C}+ = {A,B,C,E,D,H}</a:t>
            </a:r>
          </a:p>
          <a:p>
            <a:pPr algn="l">
              <a:lnSpc>
                <a:spcPts val="3426"/>
              </a:lnSpc>
              <a:spcBef>
                <a:spcPct val="0"/>
              </a:spcBef>
            </a:pPr>
            <a:r>
              <a:rPr lang="en-US" sz="2447">
                <a:solidFill>
                  <a:srgbClr val="000000"/>
                </a:solidFill>
                <a:latin typeface="Noto Sans"/>
                <a:ea typeface="Noto Sans"/>
                <a:cs typeface="Noto Sans"/>
                <a:sym typeface="Noto Sans"/>
              </a:rPr>
              <a:t>⇒ Bao đóng {A,B,C}+ = {A,B,C,D,E,H} chứa tất cả các thuộc tính của lược đồ Q. Vậy {A,B,C} là một khóa</a:t>
            </a:r>
          </a:p>
          <a:p>
            <a:pPr algn="l">
              <a:lnSpc>
                <a:spcPts val="3426"/>
              </a:lnSpc>
              <a:spcBef>
                <a:spcPct val="0"/>
              </a:spcBef>
            </a:pPr>
            <a:r>
              <a:rPr lang="en-US" sz="2447">
                <a:solidFill>
                  <a:srgbClr val="000000"/>
                </a:solidFill>
                <a:latin typeface="Noto Sans"/>
                <a:ea typeface="Noto Sans"/>
                <a:cs typeface="Noto Sans"/>
                <a:sym typeface="Noto Sans"/>
              </a:rPr>
              <a:t> </a:t>
            </a:r>
          </a:p>
          <a:p>
            <a:pPr algn="l">
              <a:lnSpc>
                <a:spcPts val="3426"/>
              </a:lnSpc>
              <a:spcBef>
                <a:spcPct val="0"/>
              </a:spcBef>
            </a:pPr>
            <a:r>
              <a:rPr lang="en-US" sz="2447">
                <a:solidFill>
                  <a:srgbClr val="000000"/>
                </a:solidFill>
                <a:latin typeface="Noto Sans"/>
                <a:ea typeface="Noto Sans"/>
                <a:cs typeface="Noto Sans"/>
                <a:sym typeface="Noto Sans"/>
              </a:rPr>
              <a:t>*Chứng minh {A,B,C} là khóa duy nhất.</a:t>
            </a:r>
          </a:p>
          <a:p>
            <a:pPr algn="l">
              <a:lnSpc>
                <a:spcPts val="3426"/>
              </a:lnSpc>
              <a:spcBef>
                <a:spcPct val="0"/>
              </a:spcBef>
            </a:pPr>
          </a:p>
        </p:txBody>
      </p:sp>
      <p:sp>
        <p:nvSpPr>
          <p:cNvPr name="TextBox 15" id="15"/>
          <p:cNvSpPr txBox="true"/>
          <p:nvPr/>
        </p:nvSpPr>
        <p:spPr>
          <a:xfrm rot="0">
            <a:off x="8453773" y="2449089"/>
            <a:ext cx="9160200" cy="7037587"/>
          </a:xfrm>
          <a:prstGeom prst="rect">
            <a:avLst/>
          </a:prstGeom>
        </p:spPr>
        <p:txBody>
          <a:bodyPr anchor="t" rtlCol="false" tIns="0" lIns="0" bIns="0" rIns="0">
            <a:spAutoFit/>
          </a:bodyPr>
          <a:lstStyle/>
          <a:p>
            <a:pPr algn="l">
              <a:lnSpc>
                <a:spcPts val="3086"/>
              </a:lnSpc>
              <a:spcBef>
                <a:spcPct val="0"/>
              </a:spcBef>
            </a:pPr>
            <a:r>
              <a:rPr lang="en-US" sz="2204">
                <a:solidFill>
                  <a:srgbClr val="000000"/>
                </a:solidFill>
                <a:latin typeface="Noto Sans"/>
                <a:ea typeface="Noto Sans"/>
                <a:cs typeface="Noto Sans"/>
                <a:sym typeface="Noto Sans"/>
              </a:rPr>
              <a:t>Kiểm tra :</a:t>
            </a:r>
          </a:p>
          <a:p>
            <a:pPr algn="l">
              <a:lnSpc>
                <a:spcPts val="3086"/>
              </a:lnSpc>
              <a:spcBef>
                <a:spcPct val="0"/>
              </a:spcBef>
            </a:pPr>
            <a:r>
              <a:rPr lang="en-US" sz="2204">
                <a:solidFill>
                  <a:srgbClr val="000000"/>
                </a:solidFill>
                <a:latin typeface="Noto Sans"/>
                <a:ea typeface="Noto Sans"/>
                <a:cs typeface="Noto Sans"/>
                <a:sym typeface="Noto Sans"/>
              </a:rPr>
              <a:t>+ {A,B}⁺ = {A, B, E, D, H} (Thiếu C) =&gt; Không phải khóa.</a:t>
            </a:r>
          </a:p>
          <a:p>
            <a:pPr algn="l">
              <a:lnSpc>
                <a:spcPts val="3086"/>
              </a:lnSpc>
              <a:spcBef>
                <a:spcPct val="0"/>
              </a:spcBef>
            </a:pPr>
            <a:r>
              <a:rPr lang="en-US" sz="2204">
                <a:solidFill>
                  <a:srgbClr val="000000"/>
                </a:solidFill>
                <a:latin typeface="Noto Sans"/>
                <a:ea typeface="Noto Sans"/>
                <a:cs typeface="Noto Sans"/>
                <a:sym typeface="Noto Sans"/>
              </a:rPr>
              <a:t>+ {A,C}⁺ = {A, C, E, D, H} (Thiếu B) =&gt; Không phải khóa.</a:t>
            </a:r>
          </a:p>
          <a:p>
            <a:pPr algn="l">
              <a:lnSpc>
                <a:spcPts val="3086"/>
              </a:lnSpc>
              <a:spcBef>
                <a:spcPct val="0"/>
              </a:spcBef>
            </a:pPr>
            <a:r>
              <a:rPr lang="en-US" sz="2204">
                <a:solidFill>
                  <a:srgbClr val="000000"/>
                </a:solidFill>
                <a:latin typeface="Noto Sans"/>
                <a:ea typeface="Noto Sans"/>
                <a:cs typeface="Noto Sans"/>
                <a:sym typeface="Noto Sans"/>
              </a:rPr>
              <a:t>+ {B,C}⁺ = {B, C, D} (Thiếu A, E, H) =&gt; Không phải khóa.</a:t>
            </a:r>
          </a:p>
          <a:p>
            <a:pPr algn="l">
              <a:lnSpc>
                <a:spcPts val="3086"/>
              </a:lnSpc>
              <a:spcBef>
                <a:spcPct val="0"/>
              </a:spcBef>
            </a:pPr>
            <a:r>
              <a:rPr lang="en-US" sz="2204">
                <a:solidFill>
                  <a:srgbClr val="000000"/>
                </a:solidFill>
                <a:latin typeface="Noto Sans"/>
                <a:ea typeface="Noto Sans"/>
                <a:cs typeface="Noto Sans"/>
                <a:sym typeface="Noto Sans"/>
              </a:rPr>
              <a:t>Do không có tập con thực sự nào của {A,B,C} là siêu khóa, nên {A,B,C} là một khóa ứng viên (candidate key).</a:t>
            </a:r>
          </a:p>
          <a:p>
            <a:pPr algn="l">
              <a:lnSpc>
                <a:spcPts val="3086"/>
              </a:lnSpc>
              <a:spcBef>
                <a:spcPct val="0"/>
              </a:spcBef>
            </a:pPr>
            <a:r>
              <a:rPr lang="en-US" sz="2204">
                <a:solidFill>
                  <a:srgbClr val="000000"/>
                </a:solidFill>
                <a:latin typeface="Noto Sans"/>
                <a:ea typeface="Noto Sans"/>
                <a:cs typeface="Noto Sans"/>
                <a:sym typeface="Noto Sans"/>
              </a:rPr>
              <a:t>- Xét các thuộc tính trong Q: {A, B, C, D, E, H}.</a:t>
            </a:r>
          </a:p>
          <a:p>
            <a:pPr algn="l">
              <a:lnSpc>
                <a:spcPts val="3086"/>
              </a:lnSpc>
              <a:spcBef>
                <a:spcPct val="0"/>
              </a:spcBef>
            </a:pPr>
            <a:r>
              <a:rPr lang="en-US" sz="2204">
                <a:solidFill>
                  <a:srgbClr val="000000"/>
                </a:solidFill>
                <a:latin typeface="Noto Sans"/>
                <a:ea typeface="Noto Sans"/>
                <a:cs typeface="Noto Sans"/>
                <a:sym typeface="Noto Sans"/>
              </a:rPr>
              <a:t>l Tìm các thuộc tính không xuất hiện ở vế phải của bất kỳ phụ thuộc hàm nào trong F: </a:t>
            </a:r>
          </a:p>
          <a:p>
            <a:pPr algn="l">
              <a:lnSpc>
                <a:spcPts val="3086"/>
              </a:lnSpc>
              <a:spcBef>
                <a:spcPct val="0"/>
              </a:spcBef>
            </a:pPr>
            <a:r>
              <a:rPr lang="en-US" sz="2204">
                <a:solidFill>
                  <a:srgbClr val="000000"/>
                </a:solidFill>
                <a:latin typeface="Noto Sans"/>
                <a:ea typeface="Noto Sans"/>
                <a:cs typeface="Noto Sans"/>
                <a:sym typeface="Noto Sans"/>
              </a:rPr>
              <a:t>- Vế phải của F: E (từ A→E), D (từ C→D), D và H (từ E→DH). Tập hợp vế phải là {D, E, H}.</a:t>
            </a:r>
          </a:p>
          <a:p>
            <a:pPr algn="l">
              <a:lnSpc>
                <a:spcPts val="3086"/>
              </a:lnSpc>
              <a:spcBef>
                <a:spcPct val="0"/>
              </a:spcBef>
            </a:pPr>
            <a:r>
              <a:rPr lang="en-US" sz="2204">
                <a:solidFill>
                  <a:srgbClr val="000000"/>
                </a:solidFill>
                <a:latin typeface="Noto Sans"/>
                <a:ea typeface="Noto Sans"/>
                <a:cs typeface="Noto Sans"/>
                <a:sym typeface="Noto Sans"/>
              </a:rPr>
              <a:t>- Các thuộc tính không nằm trong tập {D, E, H} là: {A, B, C}.</a:t>
            </a:r>
          </a:p>
          <a:p>
            <a:pPr algn="l">
              <a:lnSpc>
                <a:spcPts val="3086"/>
              </a:lnSpc>
              <a:spcBef>
                <a:spcPct val="0"/>
              </a:spcBef>
            </a:pPr>
            <a:r>
              <a:rPr lang="en-US" sz="2204">
                <a:solidFill>
                  <a:srgbClr val="000000"/>
                </a:solidFill>
                <a:latin typeface="Noto Sans"/>
                <a:ea typeface="Noto Sans"/>
                <a:cs typeface="Noto Sans"/>
                <a:sym typeface="Noto Sans"/>
              </a:rPr>
              <a:t>l Bất kỳ khóa ứng viên nào của Q phải chứa tất cả các thuộc tính không thể được suy ra từ các thuộc tính khác (tức là không nằm ở vế phải). Do đó, mọi khóa của Q phải chứa {A, B, C}.</a:t>
            </a:r>
          </a:p>
          <a:p>
            <a:pPr algn="l">
              <a:lnSpc>
                <a:spcPts val="3086"/>
              </a:lnSpc>
              <a:spcBef>
                <a:spcPct val="0"/>
              </a:spcBef>
            </a:pPr>
            <a:r>
              <a:rPr lang="en-US" sz="2204">
                <a:solidFill>
                  <a:srgbClr val="000000"/>
                </a:solidFill>
                <a:latin typeface="Noto Sans"/>
                <a:ea typeface="Noto Sans"/>
                <a:cs typeface="Noto Sans"/>
                <a:sym typeface="Noto Sans"/>
              </a:rPr>
              <a:t>l Vì ta đã chứng minh {A,B,C} là một khóa và mọi khóa phải chứa {A,B,C}, nên không thể tồn tại khóa nào nhỏ hơn {A,B,C}.</a:t>
            </a:r>
          </a:p>
          <a:p>
            <a:pPr algn="l">
              <a:lnSpc>
                <a:spcPts val="3366"/>
              </a:lnSpc>
              <a:spcBef>
                <a:spcPct val="0"/>
              </a:spcBef>
            </a:pPr>
            <a:r>
              <a:rPr lang="en-US" sz="2404">
                <a:solidFill>
                  <a:srgbClr val="000000"/>
                </a:solidFill>
                <a:latin typeface="Noto Sans"/>
                <a:ea typeface="Noto Sans"/>
                <a:cs typeface="Noto Sans"/>
                <a:sym typeface="Noto Sans"/>
              </a:rPr>
              <a:t> </a:t>
            </a:r>
            <a:r>
              <a:rPr lang="en-US" b="true" sz="2404">
                <a:solidFill>
                  <a:srgbClr val="000000"/>
                </a:solidFill>
                <a:latin typeface="Noto Sans Bold"/>
                <a:ea typeface="Noto Sans Bold"/>
                <a:cs typeface="Noto Sans Bold"/>
                <a:sym typeface="Noto Sans Bold"/>
              </a:rPr>
              <a:t>Kết luận:</a:t>
            </a:r>
            <a:r>
              <a:rPr lang="en-US" sz="2404">
                <a:solidFill>
                  <a:srgbClr val="000000"/>
                </a:solidFill>
                <a:latin typeface="Noto Sans"/>
                <a:ea typeface="Noto Sans"/>
                <a:cs typeface="Noto Sans"/>
                <a:sym typeface="Noto Sans"/>
              </a:rPr>
              <a:t> K={A,B,C} là khóa duy nhất của lược đồ quan hệ Q.</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547086" y="368809"/>
            <a:ext cx="8260550" cy="1319782"/>
            <a:chOff x="0" y="0"/>
            <a:chExt cx="11014066" cy="1759710"/>
          </a:xfrm>
        </p:grpSpPr>
        <p:sp>
          <p:nvSpPr>
            <p:cNvPr name="Freeform 5" id="5"/>
            <p:cNvSpPr/>
            <p:nvPr/>
          </p:nvSpPr>
          <p:spPr>
            <a:xfrm flipH="false" flipV="false" rot="0">
              <a:off x="0" y="0"/>
              <a:ext cx="11014066" cy="1759710"/>
            </a:xfrm>
            <a:custGeom>
              <a:avLst/>
              <a:gdLst/>
              <a:ahLst/>
              <a:cxnLst/>
              <a:rect r="r" b="b" t="t" l="l"/>
              <a:pathLst>
                <a:path h="1759710" w="11014066">
                  <a:moveTo>
                    <a:pt x="0" y="0"/>
                  </a:moveTo>
                  <a:lnTo>
                    <a:pt x="11014066" y="0"/>
                  </a:lnTo>
                  <a:lnTo>
                    <a:pt x="11014066"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20658" r="0" b="-20658"/>
              </a:stretch>
            </a:blipFill>
          </p:spPr>
        </p:sp>
        <p:sp>
          <p:nvSpPr>
            <p:cNvPr name="TextBox 6" id="6"/>
            <p:cNvSpPr txBox="true"/>
            <p:nvPr/>
          </p:nvSpPr>
          <p:spPr>
            <a:xfrm rot="0">
              <a:off x="1244611" y="374842"/>
              <a:ext cx="976945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00721" y="2038864"/>
            <a:ext cx="17113251" cy="7861309"/>
            <a:chOff x="0" y="0"/>
            <a:chExt cx="4507194" cy="2070468"/>
          </a:xfrm>
        </p:grpSpPr>
        <p:sp>
          <p:nvSpPr>
            <p:cNvPr name="Freeform 8" id="8"/>
            <p:cNvSpPr/>
            <p:nvPr/>
          </p:nvSpPr>
          <p:spPr>
            <a:xfrm flipH="false" flipV="false" rot="0">
              <a:off x="0" y="0"/>
              <a:ext cx="4507193" cy="2070468"/>
            </a:xfrm>
            <a:custGeom>
              <a:avLst/>
              <a:gdLst/>
              <a:ahLst/>
              <a:cxnLst/>
              <a:rect r="r" b="b" t="t" l="l"/>
              <a:pathLst>
                <a:path h="2070468" w="4507193">
                  <a:moveTo>
                    <a:pt x="0" y="0"/>
                  </a:moveTo>
                  <a:lnTo>
                    <a:pt x="4507193" y="0"/>
                  </a:lnTo>
                  <a:lnTo>
                    <a:pt x="4507193" y="2070468"/>
                  </a:lnTo>
                  <a:lnTo>
                    <a:pt x="0" y="2070468"/>
                  </a:lnTo>
                  <a:close/>
                </a:path>
              </a:pathLst>
            </a:custGeom>
            <a:solidFill>
              <a:srgbClr val="FFFFFF"/>
            </a:solidFill>
          </p:spPr>
        </p:sp>
        <p:sp>
          <p:nvSpPr>
            <p:cNvPr name="TextBox 9" id="9"/>
            <p:cNvSpPr txBox="true"/>
            <p:nvPr/>
          </p:nvSpPr>
          <p:spPr>
            <a:xfrm>
              <a:off x="0" y="-38100"/>
              <a:ext cx="4507194" cy="210856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8</a:t>
            </a:r>
          </a:p>
        </p:txBody>
      </p:sp>
      <p:sp>
        <p:nvSpPr>
          <p:cNvPr name="TextBox 11" id="11"/>
          <p:cNvSpPr txBox="true"/>
          <p:nvPr/>
        </p:nvSpPr>
        <p:spPr>
          <a:xfrm rot="0">
            <a:off x="6416814" y="1372"/>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AutoShape 12" id="12"/>
          <p:cNvSpPr/>
          <p:nvPr/>
        </p:nvSpPr>
        <p:spPr>
          <a:xfrm>
            <a:off x="7773491" y="2487189"/>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756832" y="2439564"/>
            <a:ext cx="7225118" cy="6836743"/>
          </a:xfrm>
          <a:prstGeom prst="rect">
            <a:avLst/>
          </a:prstGeom>
        </p:spPr>
        <p:txBody>
          <a:bodyPr anchor="t" rtlCol="false" tIns="0" lIns="0" bIns="0" rIns="0">
            <a:spAutoFit/>
          </a:bodyPr>
          <a:lstStyle/>
          <a:p>
            <a:pPr algn="l">
              <a:lnSpc>
                <a:spcPts val="4076"/>
              </a:lnSpc>
              <a:spcBef>
                <a:spcPct val="0"/>
              </a:spcBef>
            </a:pPr>
            <a:r>
              <a:rPr lang="en-US" b="true" sz="2911">
                <a:solidFill>
                  <a:srgbClr val="000000"/>
                </a:solidFill>
                <a:latin typeface="Noto Sans Bold"/>
                <a:ea typeface="Noto Sans Bold"/>
                <a:cs typeface="Noto Sans Bold"/>
                <a:sym typeface="Noto Sans Bold"/>
              </a:rPr>
              <a:t>8/ Q(A,B,C,D)</a:t>
            </a:r>
          </a:p>
          <a:p>
            <a:pPr algn="l">
              <a:lnSpc>
                <a:spcPts val="4076"/>
              </a:lnSpc>
              <a:spcBef>
                <a:spcPct val="0"/>
              </a:spcBef>
            </a:pPr>
            <a:r>
              <a:rPr lang="en-US" b="true" sz="2911">
                <a:solidFill>
                  <a:srgbClr val="000000"/>
                </a:solidFill>
                <a:latin typeface="Noto Sans Bold"/>
                <a:ea typeface="Noto Sans Bold"/>
                <a:cs typeface="Noto Sans Bold"/>
                <a:sym typeface="Noto Sans Bold"/>
              </a:rPr>
              <a:t>F={AB→C; D→B; C→ABD}</a:t>
            </a:r>
          </a:p>
          <a:p>
            <a:pPr algn="l">
              <a:lnSpc>
                <a:spcPts val="4076"/>
              </a:lnSpc>
              <a:spcBef>
                <a:spcPct val="0"/>
              </a:spcBef>
            </a:pPr>
            <a:r>
              <a:rPr lang="en-US" b="true" sz="2911">
                <a:solidFill>
                  <a:srgbClr val="000000"/>
                </a:solidFill>
                <a:latin typeface="Noto Sans Bold"/>
                <a:ea typeface="Noto Sans Bold"/>
                <a:cs typeface="Noto Sans Bold"/>
                <a:sym typeface="Noto Sans Bold"/>
              </a:rPr>
              <a:t>Hãy tìm tất cả các khóa của Q</a:t>
            </a:r>
          </a:p>
          <a:p>
            <a:pPr algn="l">
              <a:lnSpc>
                <a:spcPts val="3516"/>
              </a:lnSpc>
              <a:spcBef>
                <a:spcPct val="0"/>
              </a:spcBef>
            </a:pPr>
          </a:p>
          <a:p>
            <a:pPr algn="l">
              <a:lnSpc>
                <a:spcPts val="3936"/>
              </a:lnSpc>
              <a:spcBef>
                <a:spcPct val="0"/>
              </a:spcBef>
            </a:pPr>
            <a:r>
              <a:rPr lang="en-US" b="true" sz="2811">
                <a:solidFill>
                  <a:srgbClr val="000000"/>
                </a:solidFill>
                <a:latin typeface="Noto Sans Bold"/>
                <a:ea typeface="Noto Sans Bold"/>
                <a:cs typeface="Noto Sans Bold"/>
                <a:sym typeface="Noto Sans Bold"/>
              </a:rPr>
              <a:t> GIẢI</a:t>
            </a:r>
          </a:p>
          <a:p>
            <a:pPr algn="l">
              <a:lnSpc>
                <a:spcPts val="3516"/>
              </a:lnSpc>
              <a:spcBef>
                <a:spcPct val="0"/>
              </a:spcBef>
            </a:pPr>
            <a:r>
              <a:rPr lang="en-US" b="true" sz="2511">
                <a:solidFill>
                  <a:srgbClr val="000000"/>
                </a:solidFill>
                <a:latin typeface="Noto Sans Bold"/>
                <a:ea typeface="Noto Sans Bold"/>
                <a:cs typeface="Noto Sans Bold"/>
                <a:sym typeface="Noto Sans Bold"/>
              </a:rPr>
              <a:t>Kiểm tra các tập con có 1 thuộc tính:</a:t>
            </a:r>
          </a:p>
          <a:p>
            <a:pPr algn="l">
              <a:lnSpc>
                <a:spcPts val="3516"/>
              </a:lnSpc>
              <a:spcBef>
                <a:spcPct val="0"/>
              </a:spcBef>
            </a:pPr>
            <a:r>
              <a:rPr lang="en-US" sz="2511">
                <a:solidFill>
                  <a:srgbClr val="000000"/>
                </a:solidFill>
                <a:latin typeface="Noto Sans"/>
                <a:ea typeface="Noto Sans"/>
                <a:cs typeface="Noto Sans"/>
                <a:sym typeface="Noto Sans"/>
              </a:rPr>
              <a:t>· A⁺ = {A} (Không đủ)</a:t>
            </a:r>
          </a:p>
          <a:p>
            <a:pPr algn="l">
              <a:lnSpc>
                <a:spcPts val="3516"/>
              </a:lnSpc>
              <a:spcBef>
                <a:spcPct val="0"/>
              </a:spcBef>
            </a:pPr>
            <a:r>
              <a:rPr lang="en-US" sz="2511">
                <a:solidFill>
                  <a:srgbClr val="000000"/>
                </a:solidFill>
                <a:latin typeface="Noto Sans"/>
                <a:ea typeface="Noto Sans"/>
                <a:cs typeface="Noto Sans"/>
                <a:sym typeface="Noto Sans"/>
              </a:rPr>
              <a:t>· B⁺ = {B} (Không đủ)</a:t>
            </a:r>
          </a:p>
          <a:p>
            <a:pPr algn="l">
              <a:lnSpc>
                <a:spcPts val="3516"/>
              </a:lnSpc>
              <a:spcBef>
                <a:spcPct val="0"/>
              </a:spcBef>
            </a:pPr>
            <a:r>
              <a:rPr lang="en-US" sz="2511">
                <a:solidFill>
                  <a:srgbClr val="000000"/>
                </a:solidFill>
                <a:latin typeface="Noto Sans"/>
                <a:ea typeface="Noto Sans"/>
                <a:cs typeface="Noto Sans"/>
                <a:sym typeface="Noto Sans"/>
              </a:rPr>
              <a:t>· C⁺ = {C}</a:t>
            </a:r>
          </a:p>
          <a:p>
            <a:pPr algn="l">
              <a:lnSpc>
                <a:spcPts val="3516"/>
              </a:lnSpc>
              <a:spcBef>
                <a:spcPct val="0"/>
              </a:spcBef>
            </a:pPr>
            <a:r>
              <a:rPr lang="en-US" sz="2511">
                <a:solidFill>
                  <a:srgbClr val="000000"/>
                </a:solidFill>
                <a:latin typeface="Noto Sans"/>
                <a:ea typeface="Noto Sans"/>
                <a:cs typeface="Noto Sans"/>
                <a:sym typeface="Noto Sans"/>
              </a:rPr>
              <a:t>Áp dụng C → ABD: C⁺ = {C, A, B, D}</a:t>
            </a:r>
          </a:p>
          <a:p>
            <a:pPr algn="l">
              <a:lnSpc>
                <a:spcPts val="3516"/>
              </a:lnSpc>
              <a:spcBef>
                <a:spcPct val="0"/>
              </a:spcBef>
            </a:pPr>
            <a:r>
              <a:rPr lang="en-US" sz="2511">
                <a:solidFill>
                  <a:srgbClr val="000000"/>
                </a:solidFill>
                <a:latin typeface="Noto Sans"/>
                <a:ea typeface="Noto Sans"/>
                <a:cs typeface="Noto Sans"/>
                <a:sym typeface="Noto Sans"/>
              </a:rPr>
              <a:t>C⁺ chứa tất cả thuộc tính {A, B, C, D}. Vì C⁺ bao gồm tất cả thuộc tính và {C} là tập nhỏ nhất có thể, nên {C} là một khóa ứng viên.</a:t>
            </a:r>
          </a:p>
          <a:p>
            <a:pPr algn="l">
              <a:lnSpc>
                <a:spcPts val="3516"/>
              </a:lnSpc>
              <a:spcBef>
                <a:spcPct val="0"/>
              </a:spcBef>
            </a:pPr>
            <a:r>
              <a:rPr lang="en-US" sz="2511">
                <a:solidFill>
                  <a:srgbClr val="000000"/>
                </a:solidFill>
                <a:latin typeface="Noto Sans"/>
                <a:ea typeface="Noto Sans"/>
                <a:cs typeface="Noto Sans"/>
                <a:sym typeface="Noto Sans"/>
              </a:rPr>
              <a:t>· D⁺ = {D}</a:t>
            </a:r>
          </a:p>
          <a:p>
            <a:pPr algn="l">
              <a:lnSpc>
                <a:spcPts val="3516"/>
              </a:lnSpc>
              <a:spcBef>
                <a:spcPct val="0"/>
              </a:spcBef>
            </a:pPr>
            <a:r>
              <a:rPr lang="en-US" sz="2511">
                <a:solidFill>
                  <a:srgbClr val="000000"/>
                </a:solidFill>
                <a:latin typeface="Noto Sans"/>
                <a:ea typeface="Noto Sans"/>
                <a:cs typeface="Noto Sans"/>
                <a:sym typeface="Noto Sans"/>
              </a:rPr>
              <a:t>Áp dụng D → B: D⁺ = {D, B} (Không đủ)</a:t>
            </a:r>
          </a:p>
        </p:txBody>
      </p:sp>
      <p:sp>
        <p:nvSpPr>
          <p:cNvPr name="TextBox 14" id="14"/>
          <p:cNvSpPr txBox="true"/>
          <p:nvPr/>
        </p:nvSpPr>
        <p:spPr>
          <a:xfrm rot="0">
            <a:off x="7981950" y="2225924"/>
            <a:ext cx="9465235" cy="7519520"/>
          </a:xfrm>
          <a:prstGeom prst="rect">
            <a:avLst/>
          </a:prstGeom>
        </p:spPr>
        <p:txBody>
          <a:bodyPr anchor="t" rtlCol="false" tIns="0" lIns="0" bIns="0" rIns="0">
            <a:spAutoFit/>
          </a:bodyPr>
          <a:lstStyle/>
          <a:p>
            <a:pPr algn="l">
              <a:lnSpc>
                <a:spcPts val="2967"/>
              </a:lnSpc>
              <a:spcBef>
                <a:spcPct val="0"/>
              </a:spcBef>
            </a:pPr>
            <a:r>
              <a:rPr lang="en-US" b="true" sz="2119">
                <a:solidFill>
                  <a:srgbClr val="000000"/>
                </a:solidFill>
                <a:latin typeface="Noto Sans Bold"/>
                <a:ea typeface="Noto Sans Bold"/>
                <a:cs typeface="Noto Sans Bold"/>
                <a:sym typeface="Noto Sans Bold"/>
              </a:rPr>
              <a:t>Kiểm tra các tập con có 2 thuộc tính (chỉ cần kiểm tra những tập không chứa khóa đã tìm thấy là {C}):</a:t>
            </a:r>
          </a:p>
          <a:p>
            <a:pPr algn="l">
              <a:lnSpc>
                <a:spcPts val="2967"/>
              </a:lnSpc>
              <a:spcBef>
                <a:spcPct val="0"/>
              </a:spcBef>
            </a:pPr>
            <a:r>
              <a:rPr lang="en-US" sz="2119">
                <a:solidFill>
                  <a:srgbClr val="000000"/>
                </a:solidFill>
                <a:latin typeface="Noto Sans"/>
                <a:ea typeface="Noto Sans"/>
                <a:cs typeface="Noto Sans"/>
                <a:sym typeface="Noto Sans"/>
              </a:rPr>
              <a:t>· {A,B}⁺ = {A, B}</a:t>
            </a:r>
          </a:p>
          <a:p>
            <a:pPr algn="l">
              <a:lnSpc>
                <a:spcPts val="2967"/>
              </a:lnSpc>
              <a:spcBef>
                <a:spcPct val="0"/>
              </a:spcBef>
            </a:pPr>
            <a:r>
              <a:rPr lang="en-US" sz="2119">
                <a:solidFill>
                  <a:srgbClr val="000000"/>
                </a:solidFill>
                <a:latin typeface="Noto Sans"/>
                <a:ea typeface="Noto Sans"/>
                <a:cs typeface="Noto Sans"/>
                <a:sym typeface="Noto Sans"/>
              </a:rPr>
              <a:t>Áp dụng AB → C: {A,B}⁺ = {A, B, C}</a:t>
            </a:r>
          </a:p>
          <a:p>
            <a:pPr algn="l">
              <a:lnSpc>
                <a:spcPts val="2967"/>
              </a:lnSpc>
              <a:spcBef>
                <a:spcPct val="0"/>
              </a:spcBef>
            </a:pPr>
            <a:r>
              <a:rPr lang="en-US" sz="2119">
                <a:solidFill>
                  <a:srgbClr val="000000"/>
                </a:solidFill>
                <a:latin typeface="Noto Sans"/>
                <a:ea typeface="Noto Sans"/>
                <a:cs typeface="Noto Sans"/>
                <a:sym typeface="Noto Sans"/>
              </a:rPr>
              <a:t>Áp dụng C → ABD: {A,B}⁺ = {A, B, C, D}</a:t>
            </a:r>
          </a:p>
          <a:p>
            <a:pPr algn="l">
              <a:lnSpc>
                <a:spcPts val="2967"/>
              </a:lnSpc>
              <a:spcBef>
                <a:spcPct val="0"/>
              </a:spcBef>
            </a:pPr>
            <a:r>
              <a:rPr lang="en-US" sz="2119">
                <a:solidFill>
                  <a:srgbClr val="000000"/>
                </a:solidFill>
                <a:latin typeface="Noto Sans"/>
                <a:ea typeface="Noto Sans"/>
                <a:cs typeface="Noto Sans"/>
                <a:sym typeface="Noto Sans"/>
              </a:rPr>
              <a:t>{A,B}⁺ chứa tất cả thuộc tính. Kiểm tra tính tối thiểu: A⁺ và B⁺ không phải là khóa. Vậy {A,B} là một khóa ứng viên.</a:t>
            </a:r>
          </a:p>
          <a:p>
            <a:pPr algn="l">
              <a:lnSpc>
                <a:spcPts val="2967"/>
              </a:lnSpc>
              <a:spcBef>
                <a:spcPct val="0"/>
              </a:spcBef>
            </a:pPr>
            <a:r>
              <a:rPr lang="en-US" sz="2119">
                <a:solidFill>
                  <a:srgbClr val="000000"/>
                </a:solidFill>
                <a:latin typeface="Noto Sans"/>
                <a:ea typeface="Noto Sans"/>
                <a:cs typeface="Noto Sans"/>
                <a:sym typeface="Noto Sans"/>
              </a:rPr>
              <a:t>· {A,D}⁺ = {A, D}</a:t>
            </a:r>
          </a:p>
          <a:p>
            <a:pPr algn="l">
              <a:lnSpc>
                <a:spcPts val="2967"/>
              </a:lnSpc>
              <a:spcBef>
                <a:spcPct val="0"/>
              </a:spcBef>
            </a:pPr>
            <a:r>
              <a:rPr lang="en-US" sz="2119">
                <a:solidFill>
                  <a:srgbClr val="000000"/>
                </a:solidFill>
                <a:latin typeface="Noto Sans"/>
                <a:ea typeface="Noto Sans"/>
                <a:cs typeface="Noto Sans"/>
                <a:sym typeface="Noto Sans"/>
              </a:rPr>
              <a:t>Áp dụng D → B: {A,D}⁺ = {A, D, B}</a:t>
            </a:r>
          </a:p>
          <a:p>
            <a:pPr algn="l">
              <a:lnSpc>
                <a:spcPts val="2967"/>
              </a:lnSpc>
              <a:spcBef>
                <a:spcPct val="0"/>
              </a:spcBef>
            </a:pPr>
            <a:r>
              <a:rPr lang="en-US" sz="2119">
                <a:solidFill>
                  <a:srgbClr val="000000"/>
                </a:solidFill>
                <a:latin typeface="Noto Sans"/>
                <a:ea typeface="Noto Sans"/>
                <a:cs typeface="Noto Sans"/>
                <a:sym typeface="Noto Sans"/>
              </a:rPr>
              <a:t>Áp dụng AB → C: {A,D}⁺ = {A, D, B, C}</a:t>
            </a:r>
          </a:p>
          <a:p>
            <a:pPr algn="l">
              <a:lnSpc>
                <a:spcPts val="2967"/>
              </a:lnSpc>
              <a:spcBef>
                <a:spcPct val="0"/>
              </a:spcBef>
            </a:pPr>
            <a:r>
              <a:rPr lang="en-US" sz="2119">
                <a:solidFill>
                  <a:srgbClr val="000000"/>
                </a:solidFill>
                <a:latin typeface="Noto Sans"/>
                <a:ea typeface="Noto Sans"/>
                <a:cs typeface="Noto Sans"/>
                <a:sym typeface="Noto Sans"/>
              </a:rPr>
              <a:t>{A,D}⁺ chứa tất cả thuộc tính. Kiểm tra tính tối thiểu: A⁺ và D⁺ không phải là khóa. Vậy {A,D} là một khóa ứng viên.</a:t>
            </a:r>
          </a:p>
          <a:p>
            <a:pPr algn="l">
              <a:lnSpc>
                <a:spcPts val="2967"/>
              </a:lnSpc>
              <a:spcBef>
                <a:spcPct val="0"/>
              </a:spcBef>
            </a:pPr>
            <a:r>
              <a:rPr lang="en-US" sz="2119">
                <a:solidFill>
                  <a:srgbClr val="000000"/>
                </a:solidFill>
                <a:latin typeface="Noto Sans"/>
                <a:ea typeface="Noto Sans"/>
                <a:cs typeface="Noto Sans"/>
                <a:sym typeface="Noto Sans"/>
              </a:rPr>
              <a:t>· {B,D}⁺ = {B, D}</a:t>
            </a:r>
          </a:p>
          <a:p>
            <a:pPr algn="l">
              <a:lnSpc>
                <a:spcPts val="2967"/>
              </a:lnSpc>
              <a:spcBef>
                <a:spcPct val="0"/>
              </a:spcBef>
            </a:pPr>
            <a:r>
              <a:rPr lang="en-US" sz="2119">
                <a:solidFill>
                  <a:srgbClr val="000000"/>
                </a:solidFill>
                <a:latin typeface="Noto Sans"/>
                <a:ea typeface="Noto Sans"/>
                <a:cs typeface="Noto Sans"/>
                <a:sym typeface="Noto Sans"/>
              </a:rPr>
              <a:t>Áp dụng D → B: {B,D}⁺ = {B, D} (Không đủ)</a:t>
            </a:r>
          </a:p>
          <a:p>
            <a:pPr algn="l">
              <a:lnSpc>
                <a:spcPts val="2967"/>
              </a:lnSpc>
              <a:spcBef>
                <a:spcPct val="0"/>
              </a:spcBef>
            </a:pPr>
            <a:r>
              <a:rPr lang="en-US" b="true" sz="2119">
                <a:solidFill>
                  <a:srgbClr val="000000"/>
                </a:solidFill>
                <a:latin typeface="Noto Sans Bold"/>
                <a:ea typeface="Noto Sans Bold"/>
                <a:cs typeface="Noto Sans Bold"/>
                <a:sym typeface="Noto Sans Bold"/>
              </a:rPr>
              <a:t>Kiểm tra các tập con có 3 thuộc tính:</a:t>
            </a:r>
          </a:p>
          <a:p>
            <a:pPr algn="l">
              <a:lnSpc>
                <a:spcPts val="2967"/>
              </a:lnSpc>
              <a:spcBef>
                <a:spcPct val="0"/>
              </a:spcBef>
            </a:pPr>
            <a:r>
              <a:rPr lang="en-US" sz="2119">
                <a:solidFill>
                  <a:srgbClr val="000000"/>
                </a:solidFill>
                <a:latin typeface="Noto Sans"/>
                <a:ea typeface="Noto Sans"/>
                <a:cs typeface="Noto Sans"/>
                <a:sym typeface="Noto Sans"/>
              </a:rPr>
              <a:t>Không cần kiểm tra nữa vì mọi tập con có 3 thuộc tính sẽ chứa ít nhất một trong các khóa đã tìm thấy ({C}, {A,B}, {A,D}) và do đó sẽ không phải là khóa tối thiểu (khóa ứng viên). Ví dụ: {A,B,D} chứa {A,B} và {A,D}.</a:t>
            </a:r>
          </a:p>
          <a:p>
            <a:pPr algn="l">
              <a:lnSpc>
                <a:spcPts val="2967"/>
              </a:lnSpc>
              <a:spcBef>
                <a:spcPct val="0"/>
              </a:spcBef>
            </a:pPr>
            <a:r>
              <a:rPr lang="en-US" b="true" sz="2119">
                <a:solidFill>
                  <a:srgbClr val="000000"/>
                </a:solidFill>
                <a:latin typeface="Noto Sans Bold"/>
                <a:ea typeface="Noto Sans Bold"/>
                <a:cs typeface="Noto Sans Bold"/>
                <a:sym typeface="Noto Sans Bold"/>
              </a:rPr>
              <a:t>Kết luận: Các khóa ứng viên của lược đồ quan hệ Q là {C}, {A,B}, và {A,D}.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4997" y="368809"/>
            <a:ext cx="6830495" cy="1319782"/>
            <a:chOff x="0" y="0"/>
            <a:chExt cx="9107327" cy="1759710"/>
          </a:xfrm>
        </p:grpSpPr>
        <p:sp>
          <p:nvSpPr>
            <p:cNvPr name="Freeform 5" id="5"/>
            <p:cNvSpPr/>
            <p:nvPr/>
          </p:nvSpPr>
          <p:spPr>
            <a:xfrm flipH="false" flipV="false" rot="0">
              <a:off x="0" y="0"/>
              <a:ext cx="9107327" cy="1759710"/>
            </a:xfrm>
            <a:custGeom>
              <a:avLst/>
              <a:gdLst/>
              <a:ahLst/>
              <a:cxnLst/>
              <a:rect r="r" b="b" t="t" l="l"/>
              <a:pathLst>
                <a:path h="1759710" w="9107327">
                  <a:moveTo>
                    <a:pt x="0" y="0"/>
                  </a:moveTo>
                  <a:lnTo>
                    <a:pt x="9107327" y="0"/>
                  </a:lnTo>
                  <a:lnTo>
                    <a:pt x="9107327"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8426" r="0" b="-8426"/>
              </a:stretch>
            </a:blipFill>
          </p:spPr>
        </p:sp>
        <p:sp>
          <p:nvSpPr>
            <p:cNvPr name="TextBox 6" id="6"/>
            <p:cNvSpPr txBox="true"/>
            <p:nvPr/>
          </p:nvSpPr>
          <p:spPr>
            <a:xfrm rot="0">
              <a:off x="1029145" y="374842"/>
              <a:ext cx="8078182"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Tô Trần Đại Minh-22714011</a:t>
              </a:r>
            </a:p>
          </p:txBody>
        </p:sp>
      </p:grpSp>
      <p:grpSp>
        <p:nvGrpSpPr>
          <p:cNvPr name="Group 7" id="7"/>
          <p:cNvGrpSpPr/>
          <p:nvPr/>
        </p:nvGrpSpPr>
        <p:grpSpPr>
          <a:xfrm rot="0">
            <a:off x="500721" y="2038864"/>
            <a:ext cx="17113251" cy="8669619"/>
            <a:chOff x="0" y="0"/>
            <a:chExt cx="4507194" cy="2283356"/>
          </a:xfrm>
        </p:grpSpPr>
        <p:sp>
          <p:nvSpPr>
            <p:cNvPr name="Freeform 8" id="8"/>
            <p:cNvSpPr/>
            <p:nvPr/>
          </p:nvSpPr>
          <p:spPr>
            <a:xfrm flipH="false" flipV="false" rot="0">
              <a:off x="0" y="0"/>
              <a:ext cx="4507193" cy="2283356"/>
            </a:xfrm>
            <a:custGeom>
              <a:avLst/>
              <a:gdLst/>
              <a:ahLst/>
              <a:cxnLst/>
              <a:rect r="r" b="b" t="t" l="l"/>
              <a:pathLst>
                <a:path h="2283356" w="4507193">
                  <a:moveTo>
                    <a:pt x="0" y="0"/>
                  </a:moveTo>
                  <a:lnTo>
                    <a:pt x="4507193" y="0"/>
                  </a:lnTo>
                  <a:lnTo>
                    <a:pt x="4507193" y="2283356"/>
                  </a:lnTo>
                  <a:lnTo>
                    <a:pt x="0" y="2283356"/>
                  </a:lnTo>
                  <a:close/>
                </a:path>
              </a:pathLst>
            </a:custGeom>
            <a:solidFill>
              <a:srgbClr val="FFFFFF"/>
            </a:solidFill>
          </p:spPr>
        </p:sp>
        <p:sp>
          <p:nvSpPr>
            <p:cNvPr name="TextBox 9" id="9"/>
            <p:cNvSpPr txBox="true"/>
            <p:nvPr/>
          </p:nvSpPr>
          <p:spPr>
            <a:xfrm>
              <a:off x="0" y="-38100"/>
              <a:ext cx="4507194" cy="232145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7554" y="558059"/>
            <a:ext cx="2000647"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9</a:t>
            </a:r>
          </a:p>
        </p:txBody>
      </p:sp>
      <p:sp>
        <p:nvSpPr>
          <p:cNvPr name="TextBox 11" id="11"/>
          <p:cNvSpPr txBox="true"/>
          <p:nvPr/>
        </p:nvSpPr>
        <p:spPr>
          <a:xfrm rot="0">
            <a:off x="6760237" y="144357"/>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927554" y="2103496"/>
            <a:ext cx="7018044" cy="7590602"/>
          </a:xfrm>
          <a:prstGeom prst="rect">
            <a:avLst/>
          </a:prstGeom>
        </p:spPr>
        <p:txBody>
          <a:bodyPr anchor="t" rtlCol="false" tIns="0" lIns="0" bIns="0" rIns="0">
            <a:spAutoFit/>
          </a:bodyPr>
          <a:lstStyle/>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Câu 9: Q(A,B,C,D,E,G)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F={AB→C;C→ A;BC→D;ACD→B;D→EG;BE→C;CG→BD;CE→G}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Hãy tìm tất cả các khóa của Q.</a:t>
            </a:r>
          </a:p>
          <a:p>
            <a:pPr algn="l">
              <a:lnSpc>
                <a:spcPts val="3195"/>
              </a:lnSpc>
              <a:spcBef>
                <a:spcPct val="0"/>
              </a:spcBef>
            </a:pPr>
            <a:r>
              <a:rPr lang="en-US" sz="2282">
                <a:solidFill>
                  <a:srgbClr val="000000"/>
                </a:solidFill>
                <a:latin typeface="DejaVu Serif"/>
                <a:ea typeface="DejaVu Serif"/>
                <a:cs typeface="DejaVu Serif"/>
                <a:sym typeface="DejaVu Serif"/>
              </a:rPr>
              <a:t>Lược đồ quan hệ: Q(A, B, C, D, E, G)</a:t>
            </a:r>
          </a:p>
          <a:p>
            <a:pPr algn="l">
              <a:lnSpc>
                <a:spcPts val="3195"/>
              </a:lnSpc>
              <a:spcBef>
                <a:spcPct val="0"/>
              </a:spcBef>
            </a:pPr>
            <a:r>
              <a:rPr lang="en-US" sz="2282">
                <a:solidFill>
                  <a:srgbClr val="000000"/>
                </a:solidFill>
                <a:latin typeface="DejaVu Serif"/>
                <a:ea typeface="DejaVu Serif"/>
                <a:cs typeface="DejaVu Serif"/>
                <a:sym typeface="DejaVu Serif"/>
              </a:rPr>
              <a:t>Tập phụ thuộc hàm F gồm:</a:t>
            </a:r>
          </a:p>
          <a:p>
            <a:pPr algn="l">
              <a:lnSpc>
                <a:spcPts val="3195"/>
              </a:lnSpc>
              <a:spcBef>
                <a:spcPct val="0"/>
              </a:spcBef>
            </a:pPr>
            <a:r>
              <a:rPr lang="en-US" sz="2282">
                <a:solidFill>
                  <a:srgbClr val="000000"/>
                </a:solidFill>
                <a:latin typeface="DejaVu Serif"/>
                <a:ea typeface="DejaVu Serif"/>
                <a:cs typeface="DejaVu Serif"/>
                <a:sym typeface="DejaVu Serif"/>
              </a:rPr>
              <a:t>F = {AB → C; C → A; BC → D; ACD → B; D → EG; BE → C; CG → BD; CE → G}</a:t>
            </a:r>
          </a:p>
          <a:p>
            <a:pPr algn="l">
              <a:lnSpc>
                <a:spcPts val="3195"/>
              </a:lnSpc>
              <a:spcBef>
                <a:spcPct val="0"/>
              </a:spcBef>
            </a:pPr>
            <a:r>
              <a:rPr lang="en-US" sz="2282">
                <a:solidFill>
                  <a:srgbClr val="000000"/>
                </a:solidFill>
                <a:latin typeface="DejaVu Serif"/>
                <a:ea typeface="DejaVu Serif"/>
                <a:cs typeface="DejaVu Serif"/>
                <a:sym typeface="DejaVu Serif"/>
              </a:rPr>
              <a:t>Bước 1: Xác định tập thuộc tính của Q</a:t>
            </a:r>
          </a:p>
          <a:p>
            <a:pPr algn="l">
              <a:lnSpc>
                <a:spcPts val="3195"/>
              </a:lnSpc>
              <a:spcBef>
                <a:spcPct val="0"/>
              </a:spcBef>
            </a:pPr>
            <a:r>
              <a:rPr lang="en-US" sz="2282">
                <a:solidFill>
                  <a:srgbClr val="000000"/>
                </a:solidFill>
                <a:latin typeface="DejaVu Serif"/>
                <a:ea typeface="DejaVu Serif"/>
                <a:cs typeface="DejaVu Serif"/>
                <a:sym typeface="DejaVu Serif"/>
              </a:rPr>
              <a:t>Q có các thuộc tính: A, B, C, D, E, G</a:t>
            </a:r>
          </a:p>
          <a:p>
            <a:pPr algn="l">
              <a:lnSpc>
                <a:spcPts val="3195"/>
              </a:lnSpc>
              <a:spcBef>
                <a:spcPct val="0"/>
              </a:spcBef>
            </a:pPr>
            <a:r>
              <a:rPr lang="en-US" sz="2282">
                <a:solidFill>
                  <a:srgbClr val="000000"/>
                </a:solidFill>
                <a:latin typeface="DejaVu Serif"/>
                <a:ea typeface="DejaVu Serif"/>
                <a:cs typeface="DejaVu Serif"/>
                <a:sym typeface="DejaVu Serif"/>
              </a:rPr>
              <a:t>Bước 2: Không cần rút gọn tập phụ thuộc hàm vì đang xét tìm khóa.</a:t>
            </a:r>
          </a:p>
          <a:p>
            <a:pPr algn="l">
              <a:lnSpc>
                <a:spcPts val="3195"/>
              </a:lnSpc>
              <a:spcBef>
                <a:spcPct val="0"/>
              </a:spcBef>
            </a:pPr>
            <a:r>
              <a:rPr lang="en-US" sz="2282">
                <a:solidFill>
                  <a:srgbClr val="000000"/>
                </a:solidFill>
                <a:latin typeface="DejaVu Serif"/>
                <a:ea typeface="DejaVu Serif"/>
                <a:cs typeface="DejaVu Serif"/>
                <a:sym typeface="DejaVu Serif"/>
              </a:rPr>
              <a:t>Bước 3: Tìm khóa</a:t>
            </a:r>
          </a:p>
          <a:p>
            <a:pPr algn="l">
              <a:lnSpc>
                <a:spcPts val="3195"/>
              </a:lnSpc>
              <a:spcBef>
                <a:spcPct val="0"/>
              </a:spcBef>
            </a:pPr>
            <a:r>
              <a:rPr lang="en-US" sz="2282">
                <a:solidFill>
                  <a:srgbClr val="000000"/>
                </a:solidFill>
                <a:latin typeface="DejaVu Serif"/>
                <a:ea typeface="DejaVu Serif"/>
                <a:cs typeface="DejaVu Serif"/>
                <a:sym typeface="DejaVu Serif"/>
              </a:rPr>
              <a:t>Khóa là tập thuộc tính X sao cho bao đóng X⁺ = {A, B, C, D, E, G} và không có tập con thực sự nào của X cũng có bao đóng bằng Q.</a:t>
            </a:r>
          </a:p>
          <a:p>
            <a:pPr algn="l">
              <a:lnSpc>
                <a:spcPts val="3195"/>
              </a:lnSpc>
              <a:spcBef>
                <a:spcPct val="0"/>
              </a:spcBef>
            </a:pPr>
            <a:r>
              <a:rPr lang="en-US" sz="2282">
                <a:solidFill>
                  <a:srgbClr val="000000"/>
                </a:solidFill>
                <a:latin typeface="DejaVu Serif"/>
                <a:ea typeface="DejaVu Serif"/>
                <a:cs typeface="DejaVu Serif"/>
                <a:sym typeface="DejaVu Serif"/>
              </a:rPr>
              <a:t>Thử từng tập hợp thuộc tính:</a:t>
            </a:r>
          </a:p>
          <a:p>
            <a:pPr algn="l">
              <a:lnSpc>
                <a:spcPts val="3195"/>
              </a:lnSpc>
              <a:spcBef>
                <a:spcPct val="0"/>
              </a:spcBef>
            </a:pPr>
          </a:p>
        </p:txBody>
      </p:sp>
      <p:sp>
        <p:nvSpPr>
          <p:cNvPr name="TextBox 13" id="13"/>
          <p:cNvSpPr txBox="true"/>
          <p:nvPr/>
        </p:nvSpPr>
        <p:spPr>
          <a:xfrm rot="0">
            <a:off x="9057347" y="2093971"/>
            <a:ext cx="7519746" cy="8193029"/>
          </a:xfrm>
          <a:prstGeom prst="rect">
            <a:avLst/>
          </a:prstGeom>
        </p:spPr>
        <p:txBody>
          <a:bodyPr anchor="t" rtlCol="false" tIns="0" lIns="0" bIns="0" rIns="0">
            <a:spAutoFit/>
          </a:bodyPr>
          <a:lstStyle/>
          <a:p>
            <a:pPr algn="l">
              <a:lnSpc>
                <a:spcPts val="2815"/>
              </a:lnSpc>
              <a:spcBef>
                <a:spcPct val="0"/>
              </a:spcBef>
            </a:pPr>
            <a:r>
              <a:rPr lang="en-US" sz="2010">
                <a:solidFill>
                  <a:srgbClr val="000000"/>
                </a:solidFill>
                <a:latin typeface="DejaVu Serif"/>
                <a:ea typeface="DejaVu Serif"/>
                <a:cs typeface="DejaVu Serif"/>
                <a:sym typeface="DejaVu Serif"/>
              </a:rPr>
              <a:t>1. X = {C} → C⁺ = {A, C} (không đủ)</a:t>
            </a:r>
          </a:p>
          <a:p>
            <a:pPr algn="l">
              <a:lnSpc>
                <a:spcPts val="2815"/>
              </a:lnSpc>
              <a:spcBef>
                <a:spcPct val="0"/>
              </a:spcBef>
            </a:pPr>
            <a:r>
              <a:rPr lang="en-US" sz="2010">
                <a:solidFill>
                  <a:srgbClr val="000000"/>
                </a:solidFill>
                <a:latin typeface="DejaVu Serif"/>
                <a:ea typeface="DejaVu Serif"/>
                <a:cs typeface="DejaVu Serif"/>
                <a:sym typeface="DejaVu Serif"/>
              </a:rPr>
              <a:t>2. X = {B, E} → BE⁺ = {B, E, C, A} (không đủ)</a:t>
            </a:r>
          </a:p>
          <a:p>
            <a:pPr algn="l">
              <a:lnSpc>
                <a:spcPts val="2815"/>
              </a:lnSpc>
              <a:spcBef>
                <a:spcPct val="0"/>
              </a:spcBef>
            </a:pPr>
            <a:r>
              <a:rPr lang="en-US" sz="2010">
                <a:solidFill>
                  <a:srgbClr val="000000"/>
                </a:solidFill>
                <a:latin typeface="DejaVu Serif"/>
                <a:ea typeface="DejaVu Serif"/>
                <a:cs typeface="DejaVu Serif"/>
                <a:sym typeface="DejaVu Serif"/>
              </a:rPr>
              <a:t>3. X = {B, C} →</a:t>
            </a:r>
          </a:p>
          <a:p>
            <a:pPr algn="l">
              <a:lnSpc>
                <a:spcPts val="2815"/>
              </a:lnSpc>
              <a:spcBef>
                <a:spcPct val="0"/>
              </a:spcBef>
            </a:pPr>
            <a:r>
              <a:rPr lang="en-US" sz="2010">
                <a:solidFill>
                  <a:srgbClr val="000000"/>
                </a:solidFill>
                <a:latin typeface="DejaVu Serif"/>
                <a:ea typeface="DejaVu Serif"/>
                <a:cs typeface="DejaVu Serif"/>
                <a:sym typeface="DejaVu Serif"/>
              </a:rPr>
              <a:t>- BC → D</a:t>
            </a:r>
          </a:p>
          <a:p>
            <a:pPr algn="l">
              <a:lnSpc>
                <a:spcPts val="2815"/>
              </a:lnSpc>
              <a:spcBef>
                <a:spcPct val="0"/>
              </a:spcBef>
            </a:pPr>
            <a:r>
              <a:rPr lang="en-US" sz="2010">
                <a:solidFill>
                  <a:srgbClr val="000000"/>
                </a:solidFill>
                <a:latin typeface="DejaVu Serif"/>
                <a:ea typeface="DejaVu Serif"/>
                <a:cs typeface="DejaVu Serif"/>
                <a:sym typeface="DejaVu Serif"/>
              </a:rPr>
              <a:t>- C → A</a:t>
            </a:r>
          </a:p>
          <a:p>
            <a:pPr algn="l">
              <a:lnSpc>
                <a:spcPts val="2815"/>
              </a:lnSpc>
              <a:spcBef>
                <a:spcPct val="0"/>
              </a:spcBef>
            </a:pPr>
            <a:r>
              <a:rPr lang="en-US" sz="2010">
                <a:solidFill>
                  <a:srgbClr val="000000"/>
                </a:solidFill>
                <a:latin typeface="DejaVu Serif"/>
                <a:ea typeface="DejaVu Serif"/>
                <a:cs typeface="DejaVu Serif"/>
                <a:sym typeface="DejaVu Serif"/>
              </a:rPr>
              <a:t>- D → EG</a:t>
            </a:r>
          </a:p>
          <a:p>
            <a:pPr algn="l">
              <a:lnSpc>
                <a:spcPts val="2815"/>
              </a:lnSpc>
              <a:spcBef>
                <a:spcPct val="0"/>
              </a:spcBef>
            </a:pPr>
            <a:r>
              <a:rPr lang="en-US" sz="2010">
                <a:solidFill>
                  <a:srgbClr val="000000"/>
                </a:solidFill>
                <a:latin typeface="DejaVu Serif"/>
                <a:ea typeface="DejaVu Serif"/>
                <a:cs typeface="DejaVu Serif"/>
                <a:sym typeface="DejaVu Serif"/>
              </a:rPr>
              <a:t>→ BC⁺ = {B, C, D, A, E, G} → đầy đủ ⇒ BC là khóa</a:t>
            </a:r>
          </a:p>
          <a:p>
            <a:pPr algn="l">
              <a:lnSpc>
                <a:spcPts val="2815"/>
              </a:lnSpc>
              <a:spcBef>
                <a:spcPct val="0"/>
              </a:spcBef>
            </a:pPr>
            <a:r>
              <a:rPr lang="en-US" sz="2010">
                <a:solidFill>
                  <a:srgbClr val="000000"/>
                </a:solidFill>
                <a:latin typeface="DejaVu Serif"/>
                <a:ea typeface="DejaVu Serif"/>
                <a:cs typeface="DejaVu Serif"/>
                <a:sym typeface="DejaVu Serif"/>
              </a:rPr>
              <a:t>→ Kiểm tra tối thiểu: B⁺ = {B}, C⁺ = {A, C} ⇒ không đủ </a:t>
            </a:r>
          </a:p>
          <a:p>
            <a:pPr algn="l">
              <a:lnSpc>
                <a:spcPts val="2815"/>
              </a:lnSpc>
              <a:spcBef>
                <a:spcPct val="0"/>
              </a:spcBef>
            </a:pPr>
            <a:r>
              <a:rPr lang="en-US" sz="2010">
                <a:solidFill>
                  <a:srgbClr val="000000"/>
                </a:solidFill>
                <a:latin typeface="DejaVu Serif"/>
                <a:ea typeface="DejaVu Serif"/>
                <a:cs typeface="DejaVu Serif"/>
                <a:sym typeface="DejaVu Serif"/>
              </a:rPr>
              <a:t>⇒ BC là khóa</a:t>
            </a:r>
          </a:p>
          <a:p>
            <a:pPr algn="l">
              <a:lnSpc>
                <a:spcPts val="2815"/>
              </a:lnSpc>
              <a:spcBef>
                <a:spcPct val="0"/>
              </a:spcBef>
            </a:pPr>
            <a:r>
              <a:rPr lang="en-US" sz="2010">
                <a:solidFill>
                  <a:srgbClr val="000000"/>
                </a:solidFill>
                <a:latin typeface="DejaVu Serif"/>
                <a:ea typeface="DejaVu Serif"/>
                <a:cs typeface="DejaVu Serif"/>
                <a:sym typeface="DejaVu Serif"/>
              </a:rPr>
              <a:t>4. X = {C, E} →</a:t>
            </a:r>
          </a:p>
          <a:p>
            <a:pPr algn="l">
              <a:lnSpc>
                <a:spcPts val="2815"/>
              </a:lnSpc>
              <a:spcBef>
                <a:spcPct val="0"/>
              </a:spcBef>
            </a:pPr>
            <a:r>
              <a:rPr lang="en-US" sz="2010">
                <a:solidFill>
                  <a:srgbClr val="000000"/>
                </a:solidFill>
                <a:latin typeface="DejaVu Serif"/>
                <a:ea typeface="DejaVu Serif"/>
                <a:cs typeface="DejaVu Serif"/>
                <a:sym typeface="DejaVu Serif"/>
              </a:rPr>
              <a:t>- C → A</a:t>
            </a:r>
          </a:p>
          <a:p>
            <a:pPr algn="l">
              <a:lnSpc>
                <a:spcPts val="2815"/>
              </a:lnSpc>
              <a:spcBef>
                <a:spcPct val="0"/>
              </a:spcBef>
            </a:pPr>
            <a:r>
              <a:rPr lang="en-US" sz="2010">
                <a:solidFill>
                  <a:srgbClr val="000000"/>
                </a:solidFill>
                <a:latin typeface="DejaVu Serif"/>
                <a:ea typeface="DejaVu Serif"/>
                <a:cs typeface="DejaVu Serif"/>
                <a:sym typeface="DejaVu Serif"/>
              </a:rPr>
              <a:t>- CE → G</a:t>
            </a:r>
          </a:p>
          <a:p>
            <a:pPr algn="l">
              <a:lnSpc>
                <a:spcPts val="2815"/>
              </a:lnSpc>
              <a:spcBef>
                <a:spcPct val="0"/>
              </a:spcBef>
            </a:pPr>
            <a:r>
              <a:rPr lang="en-US" sz="2010">
                <a:solidFill>
                  <a:srgbClr val="000000"/>
                </a:solidFill>
                <a:latin typeface="DejaVu Serif"/>
                <a:ea typeface="DejaVu Serif"/>
                <a:cs typeface="DejaVu Serif"/>
                <a:sym typeface="DejaVu Serif"/>
              </a:rPr>
              <a:t>- CG → BD</a:t>
            </a:r>
          </a:p>
          <a:p>
            <a:pPr algn="l">
              <a:lnSpc>
                <a:spcPts val="2815"/>
              </a:lnSpc>
              <a:spcBef>
                <a:spcPct val="0"/>
              </a:spcBef>
            </a:pPr>
            <a:r>
              <a:rPr lang="en-US" sz="2010">
                <a:solidFill>
                  <a:srgbClr val="000000"/>
                </a:solidFill>
                <a:latin typeface="DejaVu Serif"/>
                <a:ea typeface="DejaVu Serif"/>
                <a:cs typeface="DejaVu Serif"/>
                <a:sym typeface="DejaVu Serif"/>
              </a:rPr>
              <a:t>- D → EG</a:t>
            </a:r>
          </a:p>
          <a:p>
            <a:pPr algn="l">
              <a:lnSpc>
                <a:spcPts val="2815"/>
              </a:lnSpc>
              <a:spcBef>
                <a:spcPct val="0"/>
              </a:spcBef>
            </a:pPr>
            <a:r>
              <a:rPr lang="en-US" sz="2010">
                <a:solidFill>
                  <a:srgbClr val="000000"/>
                </a:solidFill>
                <a:latin typeface="DejaVu Serif"/>
                <a:ea typeface="DejaVu Serif"/>
                <a:cs typeface="DejaVu Serif"/>
                <a:sym typeface="DejaVu Serif"/>
              </a:rPr>
              <a:t>→ CE⁺ = {C, E, A, G, B, D} = đầy đủ ⇒ CE là khóa</a:t>
            </a:r>
          </a:p>
          <a:p>
            <a:pPr algn="l">
              <a:lnSpc>
                <a:spcPts val="2815"/>
              </a:lnSpc>
              <a:spcBef>
                <a:spcPct val="0"/>
              </a:spcBef>
            </a:pPr>
            <a:r>
              <a:rPr lang="en-US" sz="2010">
                <a:solidFill>
                  <a:srgbClr val="000000"/>
                </a:solidFill>
                <a:latin typeface="DejaVu Serif"/>
                <a:ea typeface="DejaVu Serif"/>
                <a:cs typeface="DejaVu Serif"/>
                <a:sym typeface="DejaVu Serif"/>
              </a:rPr>
              <a:t>5. X = {C, G} →</a:t>
            </a:r>
          </a:p>
          <a:p>
            <a:pPr algn="l">
              <a:lnSpc>
                <a:spcPts val="2815"/>
              </a:lnSpc>
              <a:spcBef>
                <a:spcPct val="0"/>
              </a:spcBef>
            </a:pPr>
            <a:r>
              <a:rPr lang="en-US" sz="2010">
                <a:solidFill>
                  <a:srgbClr val="000000"/>
                </a:solidFill>
                <a:latin typeface="DejaVu Serif"/>
                <a:ea typeface="DejaVu Serif"/>
                <a:cs typeface="DejaVu Serif"/>
                <a:sym typeface="DejaVu Serif"/>
              </a:rPr>
              <a:t>- C → A</a:t>
            </a:r>
          </a:p>
          <a:p>
            <a:pPr algn="l">
              <a:lnSpc>
                <a:spcPts val="2815"/>
              </a:lnSpc>
              <a:spcBef>
                <a:spcPct val="0"/>
              </a:spcBef>
            </a:pPr>
            <a:r>
              <a:rPr lang="en-US" sz="2010">
                <a:solidFill>
                  <a:srgbClr val="000000"/>
                </a:solidFill>
                <a:latin typeface="DejaVu Serif"/>
                <a:ea typeface="DejaVu Serif"/>
                <a:cs typeface="DejaVu Serif"/>
                <a:sym typeface="DejaVu Serif"/>
              </a:rPr>
              <a:t>- CG → BD</a:t>
            </a:r>
          </a:p>
          <a:p>
            <a:pPr algn="l">
              <a:lnSpc>
                <a:spcPts val="2815"/>
              </a:lnSpc>
              <a:spcBef>
                <a:spcPct val="0"/>
              </a:spcBef>
            </a:pPr>
            <a:r>
              <a:rPr lang="en-US" sz="2010">
                <a:solidFill>
                  <a:srgbClr val="000000"/>
                </a:solidFill>
                <a:latin typeface="DejaVu Serif"/>
                <a:ea typeface="DejaVu Serif"/>
                <a:cs typeface="DejaVu Serif"/>
                <a:sym typeface="DejaVu Serif"/>
              </a:rPr>
              <a:t>- D → EG</a:t>
            </a:r>
          </a:p>
          <a:p>
            <a:pPr algn="l">
              <a:lnSpc>
                <a:spcPts val="2815"/>
              </a:lnSpc>
              <a:spcBef>
                <a:spcPct val="0"/>
              </a:spcBef>
            </a:pPr>
            <a:r>
              <a:rPr lang="en-US" sz="2010">
                <a:solidFill>
                  <a:srgbClr val="000000"/>
                </a:solidFill>
                <a:latin typeface="DejaVu Serif"/>
                <a:ea typeface="DejaVu Serif"/>
                <a:cs typeface="DejaVu Serif"/>
                <a:sym typeface="DejaVu Serif"/>
              </a:rPr>
              <a:t>→ CG⁺ = {C, G, A, B, D, E} = đầy đủ ⇒ CG là khóa</a:t>
            </a:r>
          </a:p>
          <a:p>
            <a:pPr algn="l">
              <a:lnSpc>
                <a:spcPts val="2815"/>
              </a:lnSpc>
              <a:spcBef>
                <a:spcPct val="0"/>
              </a:spcBef>
            </a:pPr>
            <a:r>
              <a:rPr lang="en-US" sz="2010">
                <a:solidFill>
                  <a:srgbClr val="000000"/>
                </a:solidFill>
                <a:latin typeface="DejaVu Serif"/>
                <a:ea typeface="DejaVu Serif"/>
                <a:cs typeface="DejaVu Serif"/>
                <a:sym typeface="DejaVu Serif"/>
              </a:rPr>
              <a:t>Kết luận: Các khóa của lược đồ quan hệ Q là:</a:t>
            </a:r>
          </a:p>
          <a:p>
            <a:pPr algn="l">
              <a:lnSpc>
                <a:spcPts val="2815"/>
              </a:lnSpc>
              <a:spcBef>
                <a:spcPct val="0"/>
              </a:spcBef>
            </a:pPr>
            <a:r>
              <a:rPr lang="en-US" sz="2010">
                <a:solidFill>
                  <a:srgbClr val="000000"/>
                </a:solidFill>
                <a:latin typeface="DejaVu Serif"/>
                <a:ea typeface="DejaVu Serif"/>
                <a:cs typeface="DejaVu Serif"/>
                <a:sym typeface="DejaVu Serif"/>
              </a:rPr>
              <a:t>→ BC, CE, CG.</a:t>
            </a:r>
          </a:p>
          <a:p>
            <a:pPr algn="l">
              <a:lnSpc>
                <a:spcPts val="2815"/>
              </a:lnSpc>
              <a:spcBef>
                <a:spcPct val="0"/>
              </a:spcBef>
            </a:pPr>
          </a:p>
        </p:txBody>
      </p:sp>
      <p:sp>
        <p:nvSpPr>
          <p:cNvPr name="AutoShape 14" id="14"/>
          <p:cNvSpPr/>
          <p:nvPr/>
        </p:nvSpPr>
        <p:spPr>
          <a:xfrm>
            <a:off x="8438377" y="2582070"/>
            <a:ext cx="0" cy="812641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4997" y="368809"/>
            <a:ext cx="6830495" cy="1319782"/>
            <a:chOff x="0" y="0"/>
            <a:chExt cx="9107327" cy="1759710"/>
          </a:xfrm>
        </p:grpSpPr>
        <p:sp>
          <p:nvSpPr>
            <p:cNvPr name="Freeform 5" id="5"/>
            <p:cNvSpPr/>
            <p:nvPr/>
          </p:nvSpPr>
          <p:spPr>
            <a:xfrm flipH="false" flipV="false" rot="0">
              <a:off x="0" y="0"/>
              <a:ext cx="9107327" cy="1759710"/>
            </a:xfrm>
            <a:custGeom>
              <a:avLst/>
              <a:gdLst/>
              <a:ahLst/>
              <a:cxnLst/>
              <a:rect r="r" b="b" t="t" l="l"/>
              <a:pathLst>
                <a:path h="1759710" w="9107327">
                  <a:moveTo>
                    <a:pt x="0" y="0"/>
                  </a:moveTo>
                  <a:lnTo>
                    <a:pt x="9107327" y="0"/>
                  </a:lnTo>
                  <a:lnTo>
                    <a:pt x="9107327"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8426" r="0" b="-8426"/>
              </a:stretch>
            </a:blipFill>
          </p:spPr>
        </p:sp>
        <p:sp>
          <p:nvSpPr>
            <p:cNvPr name="TextBox 6" id="6"/>
            <p:cNvSpPr txBox="true"/>
            <p:nvPr/>
          </p:nvSpPr>
          <p:spPr>
            <a:xfrm rot="0">
              <a:off x="1029145" y="374842"/>
              <a:ext cx="8078182"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Tô Trần Đại Minh-22714011</a:t>
              </a:r>
            </a:p>
          </p:txBody>
        </p:sp>
      </p:grpSp>
      <p:grpSp>
        <p:nvGrpSpPr>
          <p:cNvPr name="Group 7" id="7"/>
          <p:cNvGrpSpPr/>
          <p:nvPr/>
        </p:nvGrpSpPr>
        <p:grpSpPr>
          <a:xfrm rot="0">
            <a:off x="500721" y="2038864"/>
            <a:ext cx="17113251" cy="8669619"/>
            <a:chOff x="0" y="0"/>
            <a:chExt cx="4507194" cy="2283356"/>
          </a:xfrm>
        </p:grpSpPr>
        <p:sp>
          <p:nvSpPr>
            <p:cNvPr name="Freeform 8" id="8"/>
            <p:cNvSpPr/>
            <p:nvPr/>
          </p:nvSpPr>
          <p:spPr>
            <a:xfrm flipH="false" flipV="false" rot="0">
              <a:off x="0" y="0"/>
              <a:ext cx="4507193" cy="2283356"/>
            </a:xfrm>
            <a:custGeom>
              <a:avLst/>
              <a:gdLst/>
              <a:ahLst/>
              <a:cxnLst/>
              <a:rect r="r" b="b" t="t" l="l"/>
              <a:pathLst>
                <a:path h="2283356" w="4507193">
                  <a:moveTo>
                    <a:pt x="0" y="0"/>
                  </a:moveTo>
                  <a:lnTo>
                    <a:pt x="4507193" y="0"/>
                  </a:lnTo>
                  <a:lnTo>
                    <a:pt x="4507193" y="2283356"/>
                  </a:lnTo>
                  <a:lnTo>
                    <a:pt x="0" y="2283356"/>
                  </a:lnTo>
                  <a:close/>
                </a:path>
              </a:pathLst>
            </a:custGeom>
            <a:solidFill>
              <a:srgbClr val="FFFFFF"/>
            </a:solidFill>
          </p:spPr>
        </p:sp>
        <p:sp>
          <p:nvSpPr>
            <p:cNvPr name="TextBox 9" id="9"/>
            <p:cNvSpPr txBox="true"/>
            <p:nvPr/>
          </p:nvSpPr>
          <p:spPr>
            <a:xfrm>
              <a:off x="0" y="-38100"/>
              <a:ext cx="4507194" cy="232145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1059" y="558059"/>
            <a:ext cx="2433638"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10</a:t>
            </a:r>
          </a:p>
        </p:txBody>
      </p:sp>
      <p:sp>
        <p:nvSpPr>
          <p:cNvPr name="TextBox 11" id="11"/>
          <p:cNvSpPr txBox="true"/>
          <p:nvPr/>
        </p:nvSpPr>
        <p:spPr>
          <a:xfrm rot="0">
            <a:off x="6760237" y="144357"/>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1028700" y="2154509"/>
            <a:ext cx="7018044" cy="8390702"/>
          </a:xfrm>
          <a:prstGeom prst="rect">
            <a:avLst/>
          </a:prstGeom>
        </p:spPr>
        <p:txBody>
          <a:bodyPr anchor="t" rtlCol="false" tIns="0" lIns="0" bIns="0" rIns="0">
            <a:spAutoFit/>
          </a:bodyPr>
          <a:lstStyle/>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Câu 10: Xác định phủ tối thiểu của tập phụ thuộc hàm sau: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a) Q(A,B,C,D,E,G),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F={AB→C;C→A;BC→D;ACD→B;D→EG;BE→C;CG→BD;CE→AG}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b) Q(A,B,C)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F={A→B,A→C,B→A,C→A,B→C}</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a)</a:t>
            </a:r>
          </a:p>
          <a:p>
            <a:pPr algn="l">
              <a:lnSpc>
                <a:spcPts val="3195"/>
              </a:lnSpc>
              <a:spcBef>
                <a:spcPct val="0"/>
              </a:spcBef>
            </a:pPr>
            <a:r>
              <a:rPr lang="en-US" sz="2282">
                <a:solidFill>
                  <a:srgbClr val="000000"/>
                </a:solidFill>
                <a:latin typeface="DejaVu Serif"/>
                <a:ea typeface="DejaVu Serif"/>
                <a:cs typeface="DejaVu Serif"/>
                <a:sym typeface="DejaVu Serif"/>
              </a:rPr>
              <a:t>Lược đồ quan hệ: Q(A, B, C, D, E, G)</a:t>
            </a:r>
          </a:p>
          <a:p>
            <a:pPr algn="l">
              <a:lnSpc>
                <a:spcPts val="3195"/>
              </a:lnSpc>
              <a:spcBef>
                <a:spcPct val="0"/>
              </a:spcBef>
            </a:pPr>
            <a:r>
              <a:rPr lang="en-US" sz="2282">
                <a:solidFill>
                  <a:srgbClr val="000000"/>
                </a:solidFill>
                <a:latin typeface="DejaVu Serif"/>
                <a:ea typeface="DejaVu Serif"/>
                <a:cs typeface="DejaVu Serif"/>
                <a:sym typeface="DejaVu Serif"/>
              </a:rPr>
              <a:t>Tập phụ thuộc hàm:</a:t>
            </a:r>
          </a:p>
          <a:p>
            <a:pPr algn="l">
              <a:lnSpc>
                <a:spcPts val="3195"/>
              </a:lnSpc>
              <a:spcBef>
                <a:spcPct val="0"/>
              </a:spcBef>
            </a:pPr>
            <a:r>
              <a:rPr lang="en-US" sz="2282">
                <a:solidFill>
                  <a:srgbClr val="000000"/>
                </a:solidFill>
                <a:latin typeface="DejaVu Serif"/>
                <a:ea typeface="DejaVu Serif"/>
                <a:cs typeface="DejaVu Serif"/>
                <a:sym typeface="DejaVu Serif"/>
              </a:rPr>
              <a:t>F = {AB→C; C→A; BC→D; ACD→B; D→EG; BE→C; CG→BD; CE→AG}</a:t>
            </a:r>
          </a:p>
          <a:p>
            <a:pPr algn="l">
              <a:lnSpc>
                <a:spcPts val="3195"/>
              </a:lnSpc>
              <a:spcBef>
                <a:spcPct val="0"/>
              </a:spcBef>
            </a:pPr>
            <a:r>
              <a:rPr lang="en-US" sz="2282">
                <a:solidFill>
                  <a:srgbClr val="000000"/>
                </a:solidFill>
                <a:latin typeface="DejaVu Serif"/>
                <a:ea typeface="DejaVu Serif"/>
                <a:cs typeface="DejaVu Serif"/>
                <a:sym typeface="DejaVu Serif"/>
              </a:rPr>
              <a:t>Bước 1: Chuẩn hóa vế phải thành 1 thuộc tính:</a:t>
            </a:r>
          </a:p>
          <a:p>
            <a:pPr algn="l">
              <a:lnSpc>
                <a:spcPts val="3195"/>
              </a:lnSpc>
              <a:spcBef>
                <a:spcPct val="0"/>
              </a:spcBef>
            </a:pPr>
            <a:r>
              <a:rPr lang="en-US" sz="2282">
                <a:solidFill>
                  <a:srgbClr val="000000"/>
                </a:solidFill>
                <a:latin typeface="DejaVu Serif"/>
                <a:ea typeface="DejaVu Serif"/>
                <a:cs typeface="DejaVu Serif"/>
                <a:sym typeface="DejaVu Serif"/>
              </a:rPr>
              <a:t>D→EG → D→E, D→G</a:t>
            </a:r>
          </a:p>
          <a:p>
            <a:pPr algn="l">
              <a:lnSpc>
                <a:spcPts val="3195"/>
              </a:lnSpc>
              <a:spcBef>
                <a:spcPct val="0"/>
              </a:spcBef>
            </a:pPr>
            <a:r>
              <a:rPr lang="en-US" sz="2282">
                <a:solidFill>
                  <a:srgbClr val="000000"/>
                </a:solidFill>
                <a:latin typeface="DejaVu Serif"/>
                <a:ea typeface="DejaVu Serif"/>
                <a:cs typeface="DejaVu Serif"/>
                <a:sym typeface="DejaVu Serif"/>
              </a:rPr>
              <a:t>CG→BD → CG→B, CG→D</a:t>
            </a:r>
          </a:p>
          <a:p>
            <a:pPr algn="l">
              <a:lnSpc>
                <a:spcPts val="3195"/>
              </a:lnSpc>
              <a:spcBef>
                <a:spcPct val="0"/>
              </a:spcBef>
            </a:pPr>
            <a:r>
              <a:rPr lang="en-US" sz="2282">
                <a:solidFill>
                  <a:srgbClr val="000000"/>
                </a:solidFill>
                <a:latin typeface="DejaVu Serif"/>
                <a:ea typeface="DejaVu Serif"/>
                <a:cs typeface="DejaVu Serif"/>
                <a:sym typeface="DejaVu Serif"/>
              </a:rPr>
              <a:t>CE→AG → CE→A, CE→G</a:t>
            </a:r>
          </a:p>
          <a:p>
            <a:pPr algn="l">
              <a:lnSpc>
                <a:spcPts val="3195"/>
              </a:lnSpc>
              <a:spcBef>
                <a:spcPct val="0"/>
              </a:spcBef>
            </a:pPr>
            <a:r>
              <a:rPr lang="en-US" sz="2282">
                <a:solidFill>
                  <a:srgbClr val="000000"/>
                </a:solidFill>
                <a:latin typeface="DejaVu Serif"/>
                <a:ea typeface="DejaVu Serif"/>
                <a:cs typeface="DejaVu Serif"/>
                <a:sym typeface="DejaVu Serif"/>
              </a:rPr>
              <a:t>Tập F1 sau chuẩn hóa:</a:t>
            </a:r>
          </a:p>
          <a:p>
            <a:pPr algn="l">
              <a:lnSpc>
                <a:spcPts val="3195"/>
              </a:lnSpc>
              <a:spcBef>
                <a:spcPct val="0"/>
              </a:spcBef>
            </a:pPr>
            <a:r>
              <a:rPr lang="en-US" sz="2282">
                <a:solidFill>
                  <a:srgbClr val="000000"/>
                </a:solidFill>
                <a:latin typeface="DejaVu Serif"/>
                <a:ea typeface="DejaVu Serif"/>
                <a:cs typeface="DejaVu Serif"/>
                <a:sym typeface="DejaVu Serif"/>
              </a:rPr>
              <a:t>F1 = {AB→C; C→A; BC→D; ACD→B; D→E; D→G; BE→C; CG→B; CG→D; CE→A; CE→G}</a:t>
            </a:r>
          </a:p>
          <a:p>
            <a:pPr algn="l">
              <a:lnSpc>
                <a:spcPts val="3195"/>
              </a:lnSpc>
              <a:spcBef>
                <a:spcPct val="0"/>
              </a:spcBef>
            </a:pPr>
          </a:p>
        </p:txBody>
      </p:sp>
      <p:sp>
        <p:nvSpPr>
          <p:cNvPr name="TextBox 13" id="13"/>
          <p:cNvSpPr txBox="true"/>
          <p:nvPr/>
        </p:nvSpPr>
        <p:spPr>
          <a:xfrm rot="0">
            <a:off x="9057347" y="2197037"/>
            <a:ext cx="8137378" cy="8089963"/>
          </a:xfrm>
          <a:prstGeom prst="rect">
            <a:avLst/>
          </a:prstGeom>
        </p:spPr>
        <p:txBody>
          <a:bodyPr anchor="t" rtlCol="false" tIns="0" lIns="0" bIns="0" rIns="0">
            <a:spAutoFit/>
          </a:bodyPr>
          <a:lstStyle/>
          <a:p>
            <a:pPr algn="l">
              <a:lnSpc>
                <a:spcPts val="2906"/>
              </a:lnSpc>
            </a:pPr>
            <a:r>
              <a:rPr lang="en-US" sz="2076">
                <a:solidFill>
                  <a:srgbClr val="000000"/>
                </a:solidFill>
                <a:latin typeface="DejaVu Serif"/>
                <a:ea typeface="DejaVu Serif"/>
                <a:cs typeface="DejaVu Serif"/>
                <a:sym typeface="DejaVu Serif"/>
              </a:rPr>
              <a:t>Bước 2: Rút gọn vế trái nếu có thể:</a:t>
            </a:r>
          </a:p>
          <a:p>
            <a:pPr algn="l">
              <a:lnSpc>
                <a:spcPts val="2906"/>
              </a:lnSpc>
              <a:spcBef>
                <a:spcPct val="0"/>
              </a:spcBef>
            </a:pPr>
            <a:r>
              <a:rPr lang="en-US" sz="2076">
                <a:solidFill>
                  <a:srgbClr val="000000"/>
                </a:solidFill>
                <a:latin typeface="DejaVu Serif"/>
                <a:ea typeface="DejaVu Serif"/>
                <a:cs typeface="DejaVu Serif"/>
                <a:sym typeface="DejaVu Serif"/>
              </a:rPr>
              <a:t>→ Các phụ thuộc không t</a:t>
            </a:r>
            <a:r>
              <a:rPr lang="en-US" sz="2076">
                <a:solidFill>
                  <a:srgbClr val="000000"/>
                </a:solidFill>
                <a:latin typeface="DejaVu Serif"/>
                <a:ea typeface="DejaVu Serif"/>
                <a:cs typeface="DejaVu Serif"/>
                <a:sym typeface="DejaVu Serif"/>
              </a:rPr>
              <a:t>hể rút gọn thêm.</a:t>
            </a:r>
          </a:p>
          <a:p>
            <a:pPr algn="l">
              <a:lnSpc>
                <a:spcPts val="2906"/>
              </a:lnSpc>
              <a:spcBef>
                <a:spcPct val="0"/>
              </a:spcBef>
            </a:pPr>
            <a:r>
              <a:rPr lang="en-US" sz="2076">
                <a:solidFill>
                  <a:srgbClr val="000000"/>
                </a:solidFill>
                <a:latin typeface="DejaVu Serif"/>
                <a:ea typeface="DejaVu Serif"/>
                <a:cs typeface="DejaVu Serif"/>
                <a:sym typeface="DejaVu Serif"/>
              </a:rPr>
              <a:t>Bước 3: Loại bỏ phụ thuộc dư thừa:</a:t>
            </a:r>
          </a:p>
          <a:p>
            <a:pPr algn="l">
              <a:lnSpc>
                <a:spcPts val="2906"/>
              </a:lnSpc>
              <a:spcBef>
                <a:spcPct val="0"/>
              </a:spcBef>
            </a:pPr>
            <a:r>
              <a:rPr lang="en-US" sz="2076">
                <a:solidFill>
                  <a:srgbClr val="000000"/>
                </a:solidFill>
                <a:latin typeface="DejaVu Serif"/>
                <a:ea typeface="DejaVu Serif"/>
                <a:cs typeface="DejaVu Serif"/>
                <a:sym typeface="DejaVu Serif"/>
              </a:rPr>
              <a:t>→ Qua kiểm tra từng phụ thuộc và so sánh bao đóng, ta có thể loại bỏ:</a:t>
            </a:r>
          </a:p>
          <a:p>
            <a:pPr algn="l">
              <a:lnSpc>
                <a:spcPts val="2906"/>
              </a:lnSpc>
              <a:spcBef>
                <a:spcPct val="0"/>
              </a:spcBef>
            </a:pPr>
            <a:r>
              <a:rPr lang="en-US" sz="2076">
                <a:solidFill>
                  <a:srgbClr val="000000"/>
                </a:solidFill>
                <a:latin typeface="DejaVu Serif"/>
                <a:ea typeface="DejaVu Serif"/>
                <a:cs typeface="DejaVu Serif"/>
                <a:sym typeface="DejaVu Serif"/>
              </a:rPr>
              <a:t>ACD→B vì C→A và AB→C ⇒ A là dư</a:t>
            </a:r>
          </a:p>
          <a:p>
            <a:pPr algn="l">
              <a:lnSpc>
                <a:spcPts val="2906"/>
              </a:lnSpc>
              <a:spcBef>
                <a:spcPct val="0"/>
              </a:spcBef>
            </a:pPr>
            <a:r>
              <a:rPr lang="en-US" sz="2076">
                <a:solidFill>
                  <a:srgbClr val="000000"/>
                </a:solidFill>
                <a:latin typeface="DejaVu Serif"/>
                <a:ea typeface="DejaVu Serif"/>
                <a:cs typeface="DejaVu Serif"/>
                <a:sym typeface="DejaVu Serif"/>
              </a:rPr>
              <a:t>CE→A vì C→A ⇒ A là dư</a:t>
            </a:r>
          </a:p>
          <a:p>
            <a:pPr algn="l">
              <a:lnSpc>
                <a:spcPts val="2906"/>
              </a:lnSpc>
              <a:spcBef>
                <a:spcPct val="0"/>
              </a:spcBef>
            </a:pPr>
            <a:r>
              <a:rPr lang="en-US" sz="2076">
                <a:solidFill>
                  <a:srgbClr val="000000"/>
                </a:solidFill>
                <a:latin typeface="DejaVu Serif"/>
                <a:ea typeface="DejaVu Serif"/>
                <a:cs typeface="DejaVu Serif"/>
                <a:sym typeface="DejaVu Serif"/>
              </a:rPr>
              <a:t>Phủ tối thiểu:</a:t>
            </a:r>
          </a:p>
          <a:p>
            <a:pPr algn="l">
              <a:lnSpc>
                <a:spcPts val="2906"/>
              </a:lnSpc>
              <a:spcBef>
                <a:spcPct val="0"/>
              </a:spcBef>
            </a:pPr>
            <a:r>
              <a:rPr lang="en-US" sz="2076">
                <a:solidFill>
                  <a:srgbClr val="000000"/>
                </a:solidFill>
                <a:latin typeface="DejaVu Serif"/>
                <a:ea typeface="DejaVu Serif"/>
                <a:cs typeface="DejaVu Serif"/>
                <a:sym typeface="DejaVu Serif"/>
              </a:rPr>
              <a:t>Fmin = {AB→C; C→A; BC→D; D→E; D→G; BE→C; CG→B; CG→D; CE→G}</a:t>
            </a:r>
          </a:p>
          <a:p>
            <a:pPr algn="l">
              <a:lnSpc>
                <a:spcPts val="2906"/>
              </a:lnSpc>
              <a:spcBef>
                <a:spcPct val="0"/>
              </a:spcBef>
            </a:pPr>
            <a:r>
              <a:rPr lang="en-US" sz="2076">
                <a:solidFill>
                  <a:srgbClr val="000000"/>
                </a:solidFill>
                <a:latin typeface="DejaVu Serif"/>
                <a:ea typeface="DejaVu Serif"/>
                <a:cs typeface="DejaVu Serif"/>
                <a:sym typeface="DejaVu Serif"/>
              </a:rPr>
              <a:t>Câu b)</a:t>
            </a:r>
          </a:p>
          <a:p>
            <a:pPr algn="l">
              <a:lnSpc>
                <a:spcPts val="2906"/>
              </a:lnSpc>
              <a:spcBef>
                <a:spcPct val="0"/>
              </a:spcBef>
            </a:pPr>
            <a:r>
              <a:rPr lang="en-US" sz="2076">
                <a:solidFill>
                  <a:srgbClr val="000000"/>
                </a:solidFill>
                <a:latin typeface="DejaVu Serif"/>
                <a:ea typeface="DejaVu Serif"/>
                <a:cs typeface="DejaVu Serif"/>
                <a:sym typeface="DejaVu Serif"/>
              </a:rPr>
              <a:t>Lược đồ quan hệ: Q(A, B, C)</a:t>
            </a:r>
          </a:p>
          <a:p>
            <a:pPr algn="l">
              <a:lnSpc>
                <a:spcPts val="2906"/>
              </a:lnSpc>
              <a:spcBef>
                <a:spcPct val="0"/>
              </a:spcBef>
            </a:pPr>
            <a:r>
              <a:rPr lang="en-US" sz="2076">
                <a:solidFill>
                  <a:srgbClr val="000000"/>
                </a:solidFill>
                <a:latin typeface="DejaVu Serif"/>
                <a:ea typeface="DejaVu Serif"/>
                <a:cs typeface="DejaVu Serif"/>
                <a:sym typeface="DejaVu Serif"/>
              </a:rPr>
              <a:t>Tập phụ thuộc hàm:</a:t>
            </a:r>
          </a:p>
          <a:p>
            <a:pPr algn="l">
              <a:lnSpc>
                <a:spcPts val="2906"/>
              </a:lnSpc>
              <a:spcBef>
                <a:spcPct val="0"/>
              </a:spcBef>
            </a:pPr>
            <a:r>
              <a:rPr lang="en-US" sz="2076">
                <a:solidFill>
                  <a:srgbClr val="000000"/>
                </a:solidFill>
                <a:latin typeface="DejaVu Serif"/>
                <a:ea typeface="DejaVu Serif"/>
                <a:cs typeface="DejaVu Serif"/>
                <a:sym typeface="DejaVu Serif"/>
              </a:rPr>
              <a:t>F = {A→B, A→C, B→A, C→A, B→C}</a:t>
            </a:r>
          </a:p>
          <a:p>
            <a:pPr algn="l">
              <a:lnSpc>
                <a:spcPts val="2906"/>
              </a:lnSpc>
              <a:spcBef>
                <a:spcPct val="0"/>
              </a:spcBef>
            </a:pPr>
            <a:r>
              <a:rPr lang="en-US" sz="2076">
                <a:solidFill>
                  <a:srgbClr val="000000"/>
                </a:solidFill>
                <a:latin typeface="DejaVu Serif"/>
                <a:ea typeface="DejaVu Serif"/>
                <a:cs typeface="DejaVu Serif"/>
                <a:sym typeface="DejaVu Serif"/>
              </a:rPr>
              <a:t>Bước 1: Các phụ thuộc đã ở dạng chuẩn A→B</a:t>
            </a:r>
          </a:p>
          <a:p>
            <a:pPr algn="l">
              <a:lnSpc>
                <a:spcPts val="2906"/>
              </a:lnSpc>
              <a:spcBef>
                <a:spcPct val="0"/>
              </a:spcBef>
            </a:pPr>
            <a:r>
              <a:rPr lang="en-US" sz="2076">
                <a:solidFill>
                  <a:srgbClr val="000000"/>
                </a:solidFill>
                <a:latin typeface="DejaVu Serif"/>
                <a:ea typeface="DejaVu Serif"/>
                <a:cs typeface="DejaVu Serif"/>
                <a:sym typeface="DejaVu Serif"/>
              </a:rPr>
              <a:t>Bước 2: Loại bỏ phụ thuộc dư thừa:</a:t>
            </a:r>
          </a:p>
          <a:p>
            <a:pPr algn="l">
              <a:lnSpc>
                <a:spcPts val="2906"/>
              </a:lnSpc>
              <a:spcBef>
                <a:spcPct val="0"/>
              </a:spcBef>
            </a:pPr>
            <a:r>
              <a:rPr lang="en-US" sz="2076">
                <a:solidFill>
                  <a:srgbClr val="000000"/>
                </a:solidFill>
                <a:latin typeface="DejaVu Serif"/>
                <a:ea typeface="DejaVu Serif"/>
                <a:cs typeface="DejaVu Serif"/>
                <a:sym typeface="DejaVu Serif"/>
              </a:rPr>
              <a:t>A→C là dư vì A→B, B→C</a:t>
            </a:r>
          </a:p>
          <a:p>
            <a:pPr algn="l">
              <a:lnSpc>
                <a:spcPts val="2906"/>
              </a:lnSpc>
              <a:spcBef>
                <a:spcPct val="0"/>
              </a:spcBef>
            </a:pPr>
            <a:r>
              <a:rPr lang="en-US" sz="2076">
                <a:solidFill>
                  <a:srgbClr val="000000"/>
                </a:solidFill>
                <a:latin typeface="DejaVu Serif"/>
                <a:ea typeface="DejaVu Serif"/>
                <a:cs typeface="DejaVu Serif"/>
                <a:sym typeface="DejaVu Serif"/>
              </a:rPr>
              <a:t>C→A là dư vì C→B, B→A</a:t>
            </a:r>
          </a:p>
          <a:p>
            <a:pPr algn="l">
              <a:lnSpc>
                <a:spcPts val="2906"/>
              </a:lnSpc>
              <a:spcBef>
                <a:spcPct val="0"/>
              </a:spcBef>
            </a:pPr>
            <a:r>
              <a:rPr lang="en-US" sz="2076">
                <a:solidFill>
                  <a:srgbClr val="000000"/>
                </a:solidFill>
                <a:latin typeface="DejaVu Serif"/>
                <a:ea typeface="DejaVu Serif"/>
                <a:cs typeface="DejaVu Serif"/>
                <a:sym typeface="DejaVu Serif"/>
              </a:rPr>
              <a:t>B→C là dư vì B→A, A→C</a:t>
            </a:r>
          </a:p>
          <a:p>
            <a:pPr algn="l">
              <a:lnSpc>
                <a:spcPts val="2906"/>
              </a:lnSpc>
              <a:spcBef>
                <a:spcPct val="0"/>
              </a:spcBef>
            </a:pPr>
            <a:r>
              <a:rPr lang="en-US" sz="2076">
                <a:solidFill>
                  <a:srgbClr val="000000"/>
                </a:solidFill>
                <a:latin typeface="DejaVu Serif"/>
                <a:ea typeface="DejaVu Serif"/>
                <a:cs typeface="DejaVu Serif"/>
                <a:sym typeface="DejaVu Serif"/>
              </a:rPr>
              <a:t>Phủ tối thiểu:</a:t>
            </a:r>
          </a:p>
          <a:p>
            <a:pPr algn="l">
              <a:lnSpc>
                <a:spcPts val="2906"/>
              </a:lnSpc>
              <a:spcBef>
                <a:spcPct val="0"/>
              </a:spcBef>
            </a:pPr>
            <a:r>
              <a:rPr lang="en-US" sz="2076">
                <a:solidFill>
                  <a:srgbClr val="000000"/>
                </a:solidFill>
                <a:latin typeface="DejaVu Serif"/>
                <a:ea typeface="DejaVu Serif"/>
                <a:cs typeface="DejaVu Serif"/>
                <a:sym typeface="DejaVu Serif"/>
              </a:rPr>
              <a:t>Fmin = {B→A, A→C}</a:t>
            </a:r>
          </a:p>
          <a:p>
            <a:pPr algn="l">
              <a:lnSpc>
                <a:spcPts val="2906"/>
              </a:lnSpc>
              <a:spcBef>
                <a:spcPct val="0"/>
              </a:spcBef>
            </a:pPr>
          </a:p>
        </p:txBody>
      </p:sp>
      <p:sp>
        <p:nvSpPr>
          <p:cNvPr name="AutoShape 14" id="14"/>
          <p:cNvSpPr/>
          <p:nvPr/>
        </p:nvSpPr>
        <p:spPr>
          <a:xfrm>
            <a:off x="8438377" y="2582070"/>
            <a:ext cx="0" cy="812641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4997" y="368809"/>
            <a:ext cx="6830495" cy="1319782"/>
            <a:chOff x="0" y="0"/>
            <a:chExt cx="9107327" cy="1759710"/>
          </a:xfrm>
        </p:grpSpPr>
        <p:sp>
          <p:nvSpPr>
            <p:cNvPr name="Freeform 5" id="5"/>
            <p:cNvSpPr/>
            <p:nvPr/>
          </p:nvSpPr>
          <p:spPr>
            <a:xfrm flipH="false" flipV="false" rot="0">
              <a:off x="0" y="0"/>
              <a:ext cx="9107327" cy="1759710"/>
            </a:xfrm>
            <a:custGeom>
              <a:avLst/>
              <a:gdLst/>
              <a:ahLst/>
              <a:cxnLst/>
              <a:rect r="r" b="b" t="t" l="l"/>
              <a:pathLst>
                <a:path h="1759710" w="9107327">
                  <a:moveTo>
                    <a:pt x="0" y="0"/>
                  </a:moveTo>
                  <a:lnTo>
                    <a:pt x="9107327" y="0"/>
                  </a:lnTo>
                  <a:lnTo>
                    <a:pt x="9107327"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8426" r="0" b="-8426"/>
              </a:stretch>
            </a:blipFill>
          </p:spPr>
        </p:sp>
        <p:sp>
          <p:nvSpPr>
            <p:cNvPr name="TextBox 6" id="6"/>
            <p:cNvSpPr txBox="true"/>
            <p:nvPr/>
          </p:nvSpPr>
          <p:spPr>
            <a:xfrm rot="0">
              <a:off x="1029145" y="374842"/>
              <a:ext cx="8078182"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Tô Trần Đại Minh-22714011</a:t>
              </a:r>
            </a:p>
          </p:txBody>
        </p:sp>
      </p:grpSp>
      <p:grpSp>
        <p:nvGrpSpPr>
          <p:cNvPr name="Group 7" id="7"/>
          <p:cNvGrpSpPr/>
          <p:nvPr/>
        </p:nvGrpSpPr>
        <p:grpSpPr>
          <a:xfrm rot="0">
            <a:off x="500721" y="1693401"/>
            <a:ext cx="17113251" cy="9015081"/>
            <a:chOff x="0" y="0"/>
            <a:chExt cx="4507194" cy="2374342"/>
          </a:xfrm>
        </p:grpSpPr>
        <p:sp>
          <p:nvSpPr>
            <p:cNvPr name="Freeform 8" id="8"/>
            <p:cNvSpPr/>
            <p:nvPr/>
          </p:nvSpPr>
          <p:spPr>
            <a:xfrm flipH="false" flipV="false" rot="0">
              <a:off x="0" y="0"/>
              <a:ext cx="4507193" cy="2374342"/>
            </a:xfrm>
            <a:custGeom>
              <a:avLst/>
              <a:gdLst/>
              <a:ahLst/>
              <a:cxnLst/>
              <a:rect r="r" b="b" t="t" l="l"/>
              <a:pathLst>
                <a:path h="2374342" w="4507193">
                  <a:moveTo>
                    <a:pt x="0" y="0"/>
                  </a:moveTo>
                  <a:lnTo>
                    <a:pt x="4507193" y="0"/>
                  </a:lnTo>
                  <a:lnTo>
                    <a:pt x="4507193" y="2374342"/>
                  </a:lnTo>
                  <a:lnTo>
                    <a:pt x="0" y="2374342"/>
                  </a:lnTo>
                  <a:close/>
                </a:path>
              </a:pathLst>
            </a:custGeom>
            <a:solidFill>
              <a:srgbClr val="FFFFFF"/>
            </a:solidFill>
          </p:spPr>
        </p:sp>
        <p:sp>
          <p:nvSpPr>
            <p:cNvPr name="TextBox 9" id="9"/>
            <p:cNvSpPr txBox="true"/>
            <p:nvPr/>
          </p:nvSpPr>
          <p:spPr>
            <a:xfrm>
              <a:off x="0" y="-38100"/>
              <a:ext cx="4507194" cy="241244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1059" y="558059"/>
            <a:ext cx="2433638"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11</a:t>
            </a:r>
          </a:p>
        </p:txBody>
      </p:sp>
      <p:sp>
        <p:nvSpPr>
          <p:cNvPr name="TextBox 11" id="11"/>
          <p:cNvSpPr txBox="true"/>
          <p:nvPr/>
        </p:nvSpPr>
        <p:spPr>
          <a:xfrm rot="0">
            <a:off x="6760237" y="144357"/>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711059" y="1761561"/>
            <a:ext cx="7863841" cy="8790752"/>
          </a:xfrm>
          <a:prstGeom prst="rect">
            <a:avLst/>
          </a:prstGeom>
        </p:spPr>
        <p:txBody>
          <a:bodyPr anchor="t" rtlCol="false" tIns="0" lIns="0" bIns="0" rIns="0">
            <a:spAutoFit/>
          </a:bodyPr>
          <a:lstStyle/>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Câu 11: Xác định phủ tối thiểu của các tập phụ thuộc hàm sau: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a) Q1(ABCDEGH)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F₁={A→ H,AB→C,BC→D;G→B}</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b) Q2(ABCSXYZ)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F₂={S→A;AX→B;S→B;BY→C;CZ→X}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c) Q3(ABCDEGHIJ)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F₃={BG→D;G→J;AI→C;CE→H;BD→G;JH→A; D→I }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d)</a:t>
            </a:r>
            <a:r>
              <a:rPr lang="en-US" b="true" sz="2282">
                <a:solidFill>
                  <a:srgbClr val="000000"/>
                </a:solidFill>
                <a:latin typeface="DejaVu Serif Bold"/>
                <a:ea typeface="DejaVu Serif Bold"/>
                <a:cs typeface="DejaVu Serif Bold"/>
                <a:sym typeface="DejaVu Serif Bold"/>
              </a:rPr>
              <a:t> Q4(ABCDEGHIJ) </a:t>
            </a:r>
          </a:p>
          <a:p>
            <a:pPr algn="l">
              <a:lnSpc>
                <a:spcPts val="3195"/>
              </a:lnSpc>
              <a:spcBef>
                <a:spcPct val="0"/>
              </a:spcBef>
            </a:pPr>
            <a:r>
              <a:rPr lang="en-US" b="true" sz="2282">
                <a:solidFill>
                  <a:srgbClr val="000000"/>
                </a:solidFill>
                <a:latin typeface="DejaVu Serif Bold"/>
                <a:ea typeface="DejaVu Serif Bold"/>
                <a:cs typeface="DejaVu Serif Bold"/>
                <a:sym typeface="DejaVu Serif Bold"/>
              </a:rPr>
              <a:t>F₄={BH→I;GC→A;I→J;AE→G;D→B;I→H}</a:t>
            </a:r>
          </a:p>
          <a:p>
            <a:pPr algn="l">
              <a:lnSpc>
                <a:spcPts val="3195"/>
              </a:lnSpc>
              <a:spcBef>
                <a:spcPct val="0"/>
              </a:spcBef>
            </a:pPr>
            <a:r>
              <a:rPr lang="en-US" sz="2282">
                <a:solidFill>
                  <a:srgbClr val="000000"/>
                </a:solidFill>
                <a:latin typeface="DejaVu Serif"/>
                <a:ea typeface="DejaVu Serif"/>
                <a:cs typeface="DejaVu Serif"/>
                <a:sym typeface="DejaVu Serif"/>
              </a:rPr>
              <a:t>a) Q1(ABCDEGH)</a:t>
            </a:r>
          </a:p>
          <a:p>
            <a:pPr algn="l">
              <a:lnSpc>
                <a:spcPts val="3195"/>
              </a:lnSpc>
              <a:spcBef>
                <a:spcPct val="0"/>
              </a:spcBef>
            </a:pPr>
            <a:r>
              <a:rPr lang="en-US" sz="2282">
                <a:solidFill>
                  <a:srgbClr val="000000"/>
                </a:solidFill>
                <a:latin typeface="DejaVu Serif"/>
                <a:ea typeface="DejaVu Serif"/>
                <a:cs typeface="DejaVu Serif"/>
                <a:sym typeface="DejaVu Serif"/>
              </a:rPr>
              <a:t>F₁ = {A→ H, AB→C, BC→D, G→B}</a:t>
            </a:r>
          </a:p>
          <a:p>
            <a:pPr algn="l">
              <a:lnSpc>
                <a:spcPts val="3195"/>
              </a:lnSpc>
              <a:spcBef>
                <a:spcPct val="0"/>
              </a:spcBef>
            </a:pPr>
            <a:r>
              <a:rPr lang="en-US" sz="2282">
                <a:solidFill>
                  <a:srgbClr val="000000"/>
                </a:solidFill>
                <a:latin typeface="DejaVu Serif"/>
                <a:ea typeface="DejaVu Serif"/>
                <a:cs typeface="DejaVu Serif"/>
                <a:sym typeface="DejaVu Serif"/>
              </a:rPr>
              <a:t>Bước 1: Chuẩn hóa vế phải: Đã chuẩn hóa.</a:t>
            </a:r>
          </a:p>
          <a:p>
            <a:pPr algn="l">
              <a:lnSpc>
                <a:spcPts val="3195"/>
              </a:lnSpc>
              <a:spcBef>
                <a:spcPct val="0"/>
              </a:spcBef>
            </a:pPr>
            <a:r>
              <a:rPr lang="en-US" sz="2282">
                <a:solidFill>
                  <a:srgbClr val="000000"/>
                </a:solidFill>
                <a:latin typeface="DejaVu Serif"/>
                <a:ea typeface="DejaVu Serif"/>
                <a:cs typeface="DejaVu Serif"/>
                <a:sym typeface="DejaVu Serif"/>
              </a:rPr>
              <a:t>Bước 2: Rút gọn vế trái: Không thể rút gọn thêm.</a:t>
            </a:r>
          </a:p>
          <a:p>
            <a:pPr algn="l">
              <a:lnSpc>
                <a:spcPts val="3195"/>
              </a:lnSpc>
              <a:spcBef>
                <a:spcPct val="0"/>
              </a:spcBef>
            </a:pPr>
            <a:r>
              <a:rPr lang="en-US" sz="2282">
                <a:solidFill>
                  <a:srgbClr val="000000"/>
                </a:solidFill>
                <a:latin typeface="DejaVu Serif"/>
                <a:ea typeface="DejaVu Serif"/>
                <a:cs typeface="DejaVu Serif"/>
                <a:sym typeface="DejaVu Serif"/>
              </a:rPr>
              <a:t>Bước 3: Loại bỏ phụ thuộc dư thừa:</a:t>
            </a:r>
          </a:p>
          <a:p>
            <a:pPr algn="l">
              <a:lnSpc>
                <a:spcPts val="3195"/>
              </a:lnSpc>
              <a:spcBef>
                <a:spcPct val="0"/>
              </a:spcBef>
            </a:pPr>
            <a:r>
              <a:rPr lang="en-US" sz="2282">
                <a:solidFill>
                  <a:srgbClr val="000000"/>
                </a:solidFill>
                <a:latin typeface="DejaVu Serif"/>
                <a:ea typeface="DejaVu Serif"/>
                <a:cs typeface="DejaVu Serif"/>
                <a:sym typeface="DejaVu Serif"/>
              </a:rPr>
              <a:t>Kiểm tra A→H: Bao đóng của A trong {AB→C, BC→D, G→B} là {A}. H không thuộc {A}.</a:t>
            </a:r>
          </a:p>
          <a:p>
            <a:pPr algn="l">
              <a:lnSpc>
                <a:spcPts val="3195"/>
              </a:lnSpc>
              <a:spcBef>
                <a:spcPct val="0"/>
              </a:spcBef>
            </a:pPr>
            <a:r>
              <a:rPr lang="en-US" sz="2282">
                <a:solidFill>
                  <a:srgbClr val="000000"/>
                </a:solidFill>
                <a:latin typeface="DejaVu Serif"/>
                <a:ea typeface="DejaVu Serif"/>
                <a:cs typeface="DejaVu Serif"/>
                <a:sym typeface="DejaVu Serif"/>
              </a:rPr>
              <a:t>Kiểm tra AB→C: Bao đóng của AB trong {A→H, BC→D, G→B} là {A, B, H}. C không thuộc {A, B, H}.</a:t>
            </a:r>
          </a:p>
          <a:p>
            <a:pPr algn="l">
              <a:lnSpc>
                <a:spcPts val="3195"/>
              </a:lnSpc>
              <a:spcBef>
                <a:spcPct val="0"/>
              </a:spcBef>
            </a:pPr>
            <a:r>
              <a:rPr lang="en-US" sz="2282">
                <a:solidFill>
                  <a:srgbClr val="000000"/>
                </a:solidFill>
                <a:latin typeface="DejaVu Serif"/>
                <a:ea typeface="DejaVu Serif"/>
                <a:cs typeface="DejaVu Serif"/>
                <a:sym typeface="DejaVu Serif"/>
              </a:rPr>
              <a:t>Kiểm tra BC→D: Bao đóng của BC trong {A→H, AB→C, G→B} là {B, C}. D không thuộc {B, C}.</a:t>
            </a:r>
          </a:p>
          <a:p>
            <a:pPr algn="l">
              <a:lnSpc>
                <a:spcPts val="3195"/>
              </a:lnSpc>
              <a:spcBef>
                <a:spcPct val="0"/>
              </a:spcBef>
            </a:pPr>
          </a:p>
        </p:txBody>
      </p:sp>
      <p:sp>
        <p:nvSpPr>
          <p:cNvPr name="TextBox 13" id="13"/>
          <p:cNvSpPr txBox="true"/>
          <p:nvPr/>
        </p:nvSpPr>
        <p:spPr>
          <a:xfrm rot="0">
            <a:off x="8824425" y="1359775"/>
            <a:ext cx="8434875" cy="9192538"/>
          </a:xfrm>
          <a:prstGeom prst="rect">
            <a:avLst/>
          </a:prstGeom>
        </p:spPr>
        <p:txBody>
          <a:bodyPr anchor="t" rtlCol="false" tIns="0" lIns="0" bIns="0" rIns="0">
            <a:spAutoFit/>
          </a:bodyPr>
          <a:lstStyle/>
          <a:p>
            <a:pPr algn="l">
              <a:lnSpc>
                <a:spcPts val="2906"/>
              </a:lnSpc>
              <a:spcBef>
                <a:spcPct val="0"/>
              </a:spcBef>
            </a:pPr>
          </a:p>
          <a:p>
            <a:pPr algn="l">
              <a:lnSpc>
                <a:spcPts val="2906"/>
              </a:lnSpc>
              <a:spcBef>
                <a:spcPct val="0"/>
              </a:spcBef>
            </a:pPr>
            <a:r>
              <a:rPr lang="en-US" sz="2076">
                <a:solidFill>
                  <a:srgbClr val="000000"/>
                </a:solidFill>
                <a:latin typeface="DejaVu Serif"/>
                <a:ea typeface="DejaVu Serif"/>
                <a:cs typeface="DejaVu Serif"/>
                <a:sym typeface="DejaVu Serif"/>
              </a:rPr>
              <a:t>Kiểm tra G→B: Bao đóng của G trong {A→H, AB→C, BC→D} là {G}. B không thuộc {G}.</a:t>
            </a:r>
          </a:p>
          <a:p>
            <a:pPr algn="l">
              <a:lnSpc>
                <a:spcPts val="2906"/>
              </a:lnSpc>
              <a:spcBef>
                <a:spcPct val="0"/>
              </a:spcBef>
            </a:pPr>
            <a:r>
              <a:rPr lang="en-US" sz="2076">
                <a:solidFill>
                  <a:srgbClr val="000000"/>
                </a:solidFill>
                <a:latin typeface="DejaVu Serif"/>
                <a:ea typeface="DejaVu Serif"/>
                <a:cs typeface="DejaVu Serif"/>
                <a:sym typeface="DejaVu Serif"/>
              </a:rPr>
              <a:t>Không có phụ thuộc dư thừa.</a:t>
            </a:r>
          </a:p>
          <a:p>
            <a:pPr algn="l">
              <a:lnSpc>
                <a:spcPts val="2906"/>
              </a:lnSpc>
              <a:spcBef>
                <a:spcPct val="0"/>
              </a:spcBef>
            </a:pPr>
            <a:r>
              <a:rPr lang="en-US" sz="2076">
                <a:solidFill>
                  <a:srgbClr val="000000"/>
                </a:solidFill>
                <a:latin typeface="DejaVu Serif"/>
                <a:ea typeface="DejaVu Serif"/>
                <a:cs typeface="DejaVu Serif"/>
                <a:sym typeface="DejaVu Serif"/>
              </a:rPr>
              <a:t>Phủ tối thiểu:</a:t>
            </a:r>
          </a:p>
          <a:p>
            <a:pPr algn="l">
              <a:lnSpc>
                <a:spcPts val="2906"/>
              </a:lnSpc>
              <a:spcBef>
                <a:spcPct val="0"/>
              </a:spcBef>
            </a:pPr>
            <a:r>
              <a:rPr lang="en-US" sz="2076">
                <a:solidFill>
                  <a:srgbClr val="000000"/>
                </a:solidFill>
                <a:latin typeface="DejaVu Serif"/>
                <a:ea typeface="DejaVu Serif"/>
                <a:cs typeface="DejaVu Serif"/>
                <a:sym typeface="DejaVu Serif"/>
              </a:rPr>
              <a:t>F₁min = {A→ H, AB→C, BC→D, G→B}</a:t>
            </a:r>
          </a:p>
          <a:p>
            <a:pPr algn="l">
              <a:lnSpc>
                <a:spcPts val="2906"/>
              </a:lnSpc>
              <a:spcBef>
                <a:spcPct val="0"/>
              </a:spcBef>
            </a:pPr>
            <a:r>
              <a:rPr lang="en-US" sz="2076">
                <a:solidFill>
                  <a:srgbClr val="000000"/>
                </a:solidFill>
                <a:latin typeface="DejaVu Serif"/>
                <a:ea typeface="DejaVu Serif"/>
                <a:cs typeface="DejaVu Serif"/>
                <a:sym typeface="DejaVu Serif"/>
              </a:rPr>
              <a:t>b) Q2(ABCSXYZ)</a:t>
            </a:r>
          </a:p>
          <a:p>
            <a:pPr algn="l">
              <a:lnSpc>
                <a:spcPts val="2906"/>
              </a:lnSpc>
              <a:spcBef>
                <a:spcPct val="0"/>
              </a:spcBef>
            </a:pPr>
            <a:r>
              <a:rPr lang="en-US" sz="2076">
                <a:solidFill>
                  <a:srgbClr val="000000"/>
                </a:solidFill>
                <a:latin typeface="DejaVu Serif"/>
                <a:ea typeface="DejaVu Serif"/>
                <a:cs typeface="DejaVu Serif"/>
                <a:sym typeface="DejaVu Serif"/>
              </a:rPr>
              <a:t>F₂ = {S→A; AX→B; S→B; BY→C; CZ→X}</a:t>
            </a:r>
          </a:p>
          <a:p>
            <a:pPr algn="l">
              <a:lnSpc>
                <a:spcPts val="2906"/>
              </a:lnSpc>
              <a:spcBef>
                <a:spcPct val="0"/>
              </a:spcBef>
            </a:pPr>
            <a:r>
              <a:rPr lang="en-US" sz="2076">
                <a:solidFill>
                  <a:srgbClr val="000000"/>
                </a:solidFill>
                <a:latin typeface="DejaVu Serif"/>
                <a:ea typeface="DejaVu Serif"/>
                <a:cs typeface="DejaVu Serif"/>
                <a:sym typeface="DejaVu Serif"/>
              </a:rPr>
              <a:t>Bước 1: Chuẩn hóa vế phải: Đã chuẩn hóa.</a:t>
            </a:r>
          </a:p>
          <a:p>
            <a:pPr algn="l">
              <a:lnSpc>
                <a:spcPts val="2906"/>
              </a:lnSpc>
              <a:spcBef>
                <a:spcPct val="0"/>
              </a:spcBef>
            </a:pPr>
            <a:r>
              <a:rPr lang="en-US" sz="2076">
                <a:solidFill>
                  <a:srgbClr val="000000"/>
                </a:solidFill>
                <a:latin typeface="DejaVu Serif"/>
                <a:ea typeface="DejaVu Serif"/>
                <a:cs typeface="DejaVu Serif"/>
                <a:sym typeface="DejaVu Serif"/>
              </a:rPr>
              <a:t>Bước 2: Rút gọn vế trái: Không thể rút gọn thêm.</a:t>
            </a:r>
          </a:p>
          <a:p>
            <a:pPr algn="l">
              <a:lnSpc>
                <a:spcPts val="2906"/>
              </a:lnSpc>
              <a:spcBef>
                <a:spcPct val="0"/>
              </a:spcBef>
            </a:pPr>
            <a:r>
              <a:rPr lang="en-US" sz="2076">
                <a:solidFill>
                  <a:srgbClr val="000000"/>
                </a:solidFill>
                <a:latin typeface="DejaVu Serif"/>
                <a:ea typeface="DejaVu Serif"/>
                <a:cs typeface="DejaVu Serif"/>
                <a:sym typeface="DejaVu Serif"/>
              </a:rPr>
              <a:t>Bước 3: Loại bỏ phụ thuộc dư thừa:</a:t>
            </a:r>
          </a:p>
          <a:p>
            <a:pPr algn="l">
              <a:lnSpc>
                <a:spcPts val="2906"/>
              </a:lnSpc>
              <a:spcBef>
                <a:spcPct val="0"/>
              </a:spcBef>
            </a:pPr>
            <a:r>
              <a:rPr lang="en-US" sz="2076">
                <a:solidFill>
                  <a:srgbClr val="000000"/>
                </a:solidFill>
                <a:latin typeface="DejaVu Serif"/>
                <a:ea typeface="DejaVu Serif"/>
                <a:cs typeface="DejaVu Serif"/>
                <a:sym typeface="DejaVu Serif"/>
              </a:rPr>
              <a:t>Kiểm tra S→A: Bao đóng của S trong {AX→B, S→B, BY→C, CZ→X} là {S, B}. A không thuộc {S, B}.</a:t>
            </a:r>
          </a:p>
          <a:p>
            <a:pPr algn="l">
              <a:lnSpc>
                <a:spcPts val="2906"/>
              </a:lnSpc>
              <a:spcBef>
                <a:spcPct val="0"/>
              </a:spcBef>
            </a:pPr>
            <a:r>
              <a:rPr lang="en-US" sz="2076">
                <a:solidFill>
                  <a:srgbClr val="000000"/>
                </a:solidFill>
                <a:latin typeface="DejaVu Serif"/>
                <a:ea typeface="DejaVu Serif"/>
                <a:cs typeface="DejaVu Serif"/>
                <a:sym typeface="DejaVu Serif"/>
              </a:rPr>
              <a:t>Kiểm tra AX→B: Bao đóng của AX trong {S→A, S→B, BY→C, CZ→X} là {A, X}. B không thuộc {A, X}.</a:t>
            </a:r>
          </a:p>
          <a:p>
            <a:pPr algn="l">
              <a:lnSpc>
                <a:spcPts val="2906"/>
              </a:lnSpc>
              <a:spcBef>
                <a:spcPct val="0"/>
              </a:spcBef>
            </a:pPr>
            <a:r>
              <a:rPr lang="en-US" sz="2076">
                <a:solidFill>
                  <a:srgbClr val="000000"/>
                </a:solidFill>
                <a:latin typeface="DejaVu Serif"/>
                <a:ea typeface="DejaVu Serif"/>
                <a:cs typeface="DejaVu Serif"/>
                <a:sym typeface="DejaVu Serif"/>
              </a:rPr>
              <a:t>Kiểm tra S→B: Bao đóng của S trong {S→A, AX→B, BY→C, CZ→X} là {S, A, B}. Vì B thuộc {S, A, B}, nên S→B có thể suy diễn từ S→A và AX→B. Vậy S→B là phụ thuộc dư thừa và bị loại bỏ.</a:t>
            </a:r>
          </a:p>
          <a:p>
            <a:pPr algn="l">
              <a:lnSpc>
                <a:spcPts val="2906"/>
              </a:lnSpc>
              <a:spcBef>
                <a:spcPct val="0"/>
              </a:spcBef>
            </a:pPr>
            <a:r>
              <a:rPr lang="en-US" sz="2076">
                <a:solidFill>
                  <a:srgbClr val="000000"/>
                </a:solidFill>
                <a:latin typeface="DejaVu Serif"/>
                <a:ea typeface="DejaVu Serif"/>
                <a:cs typeface="DejaVu Serif"/>
                <a:sym typeface="DejaVu Serif"/>
              </a:rPr>
              <a:t>Kiểm tra BY→C: Bao đóng của BY trong {S→A, AX→B, CZ→X} là {B, Y}. C không thuộc {B, Y}.</a:t>
            </a:r>
          </a:p>
          <a:p>
            <a:pPr algn="l">
              <a:lnSpc>
                <a:spcPts val="2906"/>
              </a:lnSpc>
              <a:spcBef>
                <a:spcPct val="0"/>
              </a:spcBef>
            </a:pPr>
            <a:r>
              <a:rPr lang="en-US" sz="2076">
                <a:solidFill>
                  <a:srgbClr val="000000"/>
                </a:solidFill>
                <a:latin typeface="DejaVu Serif"/>
                <a:ea typeface="DejaVu Serif"/>
                <a:cs typeface="DejaVu Serif"/>
                <a:sym typeface="DejaVu Serif"/>
              </a:rPr>
              <a:t>Kiểm tra CZ→X: Bao đóng của CZ trong {S→A, AX→B, BY→C} là {C, Z}. X không thuộc {C, Z}.</a:t>
            </a:r>
          </a:p>
          <a:p>
            <a:pPr algn="l">
              <a:lnSpc>
                <a:spcPts val="2906"/>
              </a:lnSpc>
              <a:spcBef>
                <a:spcPct val="0"/>
              </a:spcBef>
            </a:pPr>
          </a:p>
          <a:p>
            <a:pPr algn="l">
              <a:lnSpc>
                <a:spcPts val="2906"/>
              </a:lnSpc>
              <a:spcBef>
                <a:spcPct val="0"/>
              </a:spcBef>
            </a:pPr>
          </a:p>
        </p:txBody>
      </p:sp>
      <p:sp>
        <p:nvSpPr>
          <p:cNvPr name="AutoShape 14" id="14"/>
          <p:cNvSpPr/>
          <p:nvPr/>
        </p:nvSpPr>
        <p:spPr>
          <a:xfrm>
            <a:off x="8574899" y="2582070"/>
            <a:ext cx="0" cy="812641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4997" y="368809"/>
            <a:ext cx="6830495" cy="1319782"/>
            <a:chOff x="0" y="0"/>
            <a:chExt cx="9107327" cy="1759710"/>
          </a:xfrm>
        </p:grpSpPr>
        <p:sp>
          <p:nvSpPr>
            <p:cNvPr name="Freeform 5" id="5"/>
            <p:cNvSpPr/>
            <p:nvPr/>
          </p:nvSpPr>
          <p:spPr>
            <a:xfrm flipH="false" flipV="false" rot="0">
              <a:off x="0" y="0"/>
              <a:ext cx="9107327" cy="1759710"/>
            </a:xfrm>
            <a:custGeom>
              <a:avLst/>
              <a:gdLst/>
              <a:ahLst/>
              <a:cxnLst/>
              <a:rect r="r" b="b" t="t" l="l"/>
              <a:pathLst>
                <a:path h="1759710" w="9107327">
                  <a:moveTo>
                    <a:pt x="0" y="0"/>
                  </a:moveTo>
                  <a:lnTo>
                    <a:pt x="9107327" y="0"/>
                  </a:lnTo>
                  <a:lnTo>
                    <a:pt x="9107327"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8426" r="0" b="-8426"/>
              </a:stretch>
            </a:blipFill>
          </p:spPr>
        </p:sp>
        <p:sp>
          <p:nvSpPr>
            <p:cNvPr name="TextBox 6" id="6"/>
            <p:cNvSpPr txBox="true"/>
            <p:nvPr/>
          </p:nvSpPr>
          <p:spPr>
            <a:xfrm rot="0">
              <a:off x="1029145" y="374842"/>
              <a:ext cx="8078182"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Tô Trần Đại Minh-22714011</a:t>
              </a:r>
            </a:p>
          </p:txBody>
        </p:sp>
      </p:grpSp>
      <p:grpSp>
        <p:nvGrpSpPr>
          <p:cNvPr name="Group 7" id="7"/>
          <p:cNvGrpSpPr/>
          <p:nvPr/>
        </p:nvGrpSpPr>
        <p:grpSpPr>
          <a:xfrm rot="0">
            <a:off x="500721" y="1688591"/>
            <a:ext cx="17113251" cy="9019891"/>
            <a:chOff x="0" y="0"/>
            <a:chExt cx="4507194" cy="2375609"/>
          </a:xfrm>
        </p:grpSpPr>
        <p:sp>
          <p:nvSpPr>
            <p:cNvPr name="Freeform 8" id="8"/>
            <p:cNvSpPr/>
            <p:nvPr/>
          </p:nvSpPr>
          <p:spPr>
            <a:xfrm flipH="false" flipV="false" rot="0">
              <a:off x="0" y="0"/>
              <a:ext cx="4507193" cy="2375609"/>
            </a:xfrm>
            <a:custGeom>
              <a:avLst/>
              <a:gdLst/>
              <a:ahLst/>
              <a:cxnLst/>
              <a:rect r="r" b="b" t="t" l="l"/>
              <a:pathLst>
                <a:path h="2375609" w="4507193">
                  <a:moveTo>
                    <a:pt x="0" y="0"/>
                  </a:moveTo>
                  <a:lnTo>
                    <a:pt x="4507193" y="0"/>
                  </a:lnTo>
                  <a:lnTo>
                    <a:pt x="4507193" y="2375609"/>
                  </a:lnTo>
                  <a:lnTo>
                    <a:pt x="0" y="2375609"/>
                  </a:lnTo>
                  <a:close/>
                </a:path>
              </a:pathLst>
            </a:custGeom>
            <a:solidFill>
              <a:srgbClr val="FFFFFF"/>
            </a:solidFill>
          </p:spPr>
        </p:sp>
        <p:sp>
          <p:nvSpPr>
            <p:cNvPr name="TextBox 9" id="9"/>
            <p:cNvSpPr txBox="true"/>
            <p:nvPr/>
          </p:nvSpPr>
          <p:spPr>
            <a:xfrm>
              <a:off x="0" y="-38100"/>
              <a:ext cx="4507194" cy="241370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1059" y="558059"/>
            <a:ext cx="2433638" cy="84603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11</a:t>
            </a:r>
          </a:p>
        </p:txBody>
      </p:sp>
      <p:sp>
        <p:nvSpPr>
          <p:cNvPr name="TextBox 11" id="11"/>
          <p:cNvSpPr txBox="true"/>
          <p:nvPr/>
        </p:nvSpPr>
        <p:spPr>
          <a:xfrm rot="0">
            <a:off x="6760237" y="144357"/>
            <a:ext cx="3130272"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B</a:t>
            </a:r>
          </a:p>
        </p:txBody>
      </p:sp>
      <p:sp>
        <p:nvSpPr>
          <p:cNvPr name="TextBox 12" id="12"/>
          <p:cNvSpPr txBox="true"/>
          <p:nvPr/>
        </p:nvSpPr>
        <p:spPr>
          <a:xfrm rot="0">
            <a:off x="711059" y="1752036"/>
            <a:ext cx="7866940" cy="89192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DejaVu Serif"/>
                <a:ea typeface="DejaVu Serif"/>
                <a:cs typeface="DejaVu Serif"/>
                <a:sym typeface="DejaVu Serif"/>
              </a:rPr>
              <a:t>P</a:t>
            </a:r>
            <a:r>
              <a:rPr lang="en-US" sz="2100">
                <a:solidFill>
                  <a:srgbClr val="000000"/>
                </a:solidFill>
                <a:latin typeface="DejaVu Serif"/>
                <a:ea typeface="DejaVu Serif"/>
                <a:cs typeface="DejaVu Serif"/>
                <a:sym typeface="DejaVu Serif"/>
              </a:rPr>
              <a:t>hủ tối thiểu:</a:t>
            </a:r>
          </a:p>
          <a:p>
            <a:pPr algn="l">
              <a:lnSpc>
                <a:spcPts val="2940"/>
              </a:lnSpc>
              <a:spcBef>
                <a:spcPct val="0"/>
              </a:spcBef>
            </a:pPr>
            <a:r>
              <a:rPr lang="en-US" sz="2100">
                <a:solidFill>
                  <a:srgbClr val="000000"/>
                </a:solidFill>
                <a:latin typeface="DejaVu Serif"/>
                <a:ea typeface="DejaVu Serif"/>
                <a:cs typeface="DejaVu Serif"/>
                <a:sym typeface="DejaVu Serif"/>
              </a:rPr>
              <a:t>F₂min = {S→A; AX→B; BY→C; CZ→X}</a:t>
            </a:r>
          </a:p>
          <a:p>
            <a:pPr algn="l">
              <a:lnSpc>
                <a:spcPts val="2940"/>
              </a:lnSpc>
              <a:spcBef>
                <a:spcPct val="0"/>
              </a:spcBef>
            </a:pPr>
            <a:r>
              <a:rPr lang="en-US" sz="2100">
                <a:solidFill>
                  <a:srgbClr val="000000"/>
                </a:solidFill>
                <a:latin typeface="DejaVu Serif"/>
                <a:ea typeface="DejaVu Serif"/>
                <a:cs typeface="DejaVu Serif"/>
                <a:sym typeface="DejaVu Serif"/>
              </a:rPr>
              <a:t>c) Q3(ABCDEGHIJ)</a:t>
            </a:r>
          </a:p>
          <a:p>
            <a:pPr algn="l">
              <a:lnSpc>
                <a:spcPts val="2940"/>
              </a:lnSpc>
              <a:spcBef>
                <a:spcPct val="0"/>
              </a:spcBef>
            </a:pPr>
            <a:r>
              <a:rPr lang="en-US" sz="2100">
                <a:solidFill>
                  <a:srgbClr val="000000"/>
                </a:solidFill>
                <a:latin typeface="DejaVu Serif"/>
                <a:ea typeface="DejaVu Serif"/>
                <a:cs typeface="DejaVu Serif"/>
                <a:sym typeface="DejaVu Serif"/>
              </a:rPr>
              <a:t>F₃ = {BG→D; G→J; AI→C; CE→H; BD→G; JH→A; D→I }</a:t>
            </a:r>
          </a:p>
          <a:p>
            <a:pPr algn="l">
              <a:lnSpc>
                <a:spcPts val="2940"/>
              </a:lnSpc>
              <a:spcBef>
                <a:spcPct val="0"/>
              </a:spcBef>
            </a:pPr>
            <a:r>
              <a:rPr lang="en-US" sz="2100">
                <a:solidFill>
                  <a:srgbClr val="000000"/>
                </a:solidFill>
                <a:latin typeface="DejaVu Serif"/>
                <a:ea typeface="DejaVu Serif"/>
                <a:cs typeface="DejaVu Serif"/>
                <a:sym typeface="DejaVu Serif"/>
              </a:rPr>
              <a:t>Bước 1: Chuẩn hóa vế phải: Đã chuẩn hóa.</a:t>
            </a:r>
          </a:p>
          <a:p>
            <a:pPr algn="l">
              <a:lnSpc>
                <a:spcPts val="2940"/>
              </a:lnSpc>
              <a:spcBef>
                <a:spcPct val="0"/>
              </a:spcBef>
            </a:pPr>
            <a:r>
              <a:rPr lang="en-US" sz="2100">
                <a:solidFill>
                  <a:srgbClr val="000000"/>
                </a:solidFill>
                <a:latin typeface="DejaVu Serif"/>
                <a:ea typeface="DejaVu Serif"/>
                <a:cs typeface="DejaVu Serif"/>
                <a:sym typeface="DejaVu Serif"/>
              </a:rPr>
              <a:t>Bước 2: Rút gọn vế trái: Không thể rút gọn thêm.</a:t>
            </a:r>
          </a:p>
          <a:p>
            <a:pPr algn="l">
              <a:lnSpc>
                <a:spcPts val="2940"/>
              </a:lnSpc>
              <a:spcBef>
                <a:spcPct val="0"/>
              </a:spcBef>
            </a:pPr>
            <a:r>
              <a:rPr lang="en-US" sz="2100">
                <a:solidFill>
                  <a:srgbClr val="000000"/>
                </a:solidFill>
                <a:latin typeface="DejaVu Serif"/>
                <a:ea typeface="DejaVu Serif"/>
                <a:cs typeface="DejaVu Serif"/>
                <a:sym typeface="DejaVu Serif"/>
              </a:rPr>
              <a:t>Bước 3: Loại bỏ phụ thuộc dư thừa:</a:t>
            </a:r>
          </a:p>
          <a:p>
            <a:pPr algn="l">
              <a:lnSpc>
                <a:spcPts val="2940"/>
              </a:lnSpc>
              <a:spcBef>
                <a:spcPct val="0"/>
              </a:spcBef>
            </a:pPr>
            <a:r>
              <a:rPr lang="en-US" sz="2100">
                <a:solidFill>
                  <a:srgbClr val="000000"/>
                </a:solidFill>
                <a:latin typeface="DejaVu Serif"/>
                <a:ea typeface="DejaVu Serif"/>
                <a:cs typeface="DejaVu Serif"/>
                <a:sym typeface="DejaVu Serif"/>
              </a:rPr>
              <a:t>Kiểm tra BG→D: Bao đóng của BG trong tập còn lại không chứa D.</a:t>
            </a:r>
          </a:p>
          <a:p>
            <a:pPr algn="l">
              <a:lnSpc>
                <a:spcPts val="2940"/>
              </a:lnSpc>
              <a:spcBef>
                <a:spcPct val="0"/>
              </a:spcBef>
            </a:pPr>
            <a:r>
              <a:rPr lang="en-US" sz="2100">
                <a:solidFill>
                  <a:srgbClr val="000000"/>
                </a:solidFill>
                <a:latin typeface="DejaVu Serif"/>
                <a:ea typeface="DejaVu Serif"/>
                <a:cs typeface="DejaVu Serif"/>
                <a:sym typeface="DejaVu Serif"/>
              </a:rPr>
              <a:t>Kiểm tra G→J: Bao đóng của G trong tập còn lại không chứa J.</a:t>
            </a:r>
          </a:p>
          <a:p>
            <a:pPr algn="l">
              <a:lnSpc>
                <a:spcPts val="2940"/>
              </a:lnSpc>
              <a:spcBef>
                <a:spcPct val="0"/>
              </a:spcBef>
            </a:pPr>
            <a:r>
              <a:rPr lang="en-US" sz="2100">
                <a:solidFill>
                  <a:srgbClr val="000000"/>
                </a:solidFill>
                <a:latin typeface="DejaVu Serif"/>
                <a:ea typeface="DejaVu Serif"/>
                <a:cs typeface="DejaVu Serif"/>
                <a:sym typeface="DejaVu Serif"/>
              </a:rPr>
              <a:t>Kiểm tra AI→C: Bao đóng của AI trong tập còn lại không chứa C.</a:t>
            </a:r>
          </a:p>
          <a:p>
            <a:pPr algn="l">
              <a:lnSpc>
                <a:spcPts val="2940"/>
              </a:lnSpc>
              <a:spcBef>
                <a:spcPct val="0"/>
              </a:spcBef>
            </a:pPr>
            <a:r>
              <a:rPr lang="en-US" sz="2100">
                <a:solidFill>
                  <a:srgbClr val="000000"/>
                </a:solidFill>
                <a:latin typeface="DejaVu Serif"/>
                <a:ea typeface="DejaVu Serif"/>
                <a:cs typeface="DejaVu Serif"/>
                <a:sym typeface="DejaVu Serif"/>
              </a:rPr>
              <a:t>Kiểm tra CE→H: Bao đóng của CE trong tập còn lại không chứa H.</a:t>
            </a:r>
          </a:p>
          <a:p>
            <a:pPr algn="l">
              <a:lnSpc>
                <a:spcPts val="2940"/>
              </a:lnSpc>
              <a:spcBef>
                <a:spcPct val="0"/>
              </a:spcBef>
            </a:pPr>
            <a:r>
              <a:rPr lang="en-US" sz="2100">
                <a:solidFill>
                  <a:srgbClr val="000000"/>
                </a:solidFill>
                <a:latin typeface="DejaVu Serif"/>
                <a:ea typeface="DejaVu Serif"/>
                <a:cs typeface="DejaVu Serif"/>
                <a:sym typeface="DejaVu Serif"/>
              </a:rPr>
              <a:t>Kiểm tra BD→G: Bao đóng của BD trong tập còn lại không chứa G.</a:t>
            </a:r>
          </a:p>
          <a:p>
            <a:pPr algn="l">
              <a:lnSpc>
                <a:spcPts val="2940"/>
              </a:lnSpc>
              <a:spcBef>
                <a:spcPct val="0"/>
              </a:spcBef>
            </a:pPr>
            <a:r>
              <a:rPr lang="en-US" sz="2100">
                <a:solidFill>
                  <a:srgbClr val="000000"/>
                </a:solidFill>
                <a:latin typeface="DejaVu Serif"/>
                <a:ea typeface="DejaVu Serif"/>
                <a:cs typeface="DejaVu Serif"/>
                <a:sym typeface="DejaVu Serif"/>
              </a:rPr>
              <a:t>Kiểm tra JH→A: Bao đóng của JH trong tập còn lại không chứa A.</a:t>
            </a:r>
          </a:p>
          <a:p>
            <a:pPr algn="l">
              <a:lnSpc>
                <a:spcPts val="2940"/>
              </a:lnSpc>
              <a:spcBef>
                <a:spcPct val="0"/>
              </a:spcBef>
            </a:pPr>
            <a:r>
              <a:rPr lang="en-US" sz="2100">
                <a:solidFill>
                  <a:srgbClr val="000000"/>
                </a:solidFill>
                <a:latin typeface="DejaVu Serif"/>
                <a:ea typeface="DejaVu Serif"/>
                <a:cs typeface="DejaVu Serif"/>
                <a:sym typeface="DejaVu Serif"/>
              </a:rPr>
              <a:t>Kiểm tra D→I: Bao đóng của D trong tập còn lại không chứa I.</a:t>
            </a:r>
          </a:p>
          <a:p>
            <a:pPr algn="l">
              <a:lnSpc>
                <a:spcPts val="2940"/>
              </a:lnSpc>
              <a:spcBef>
                <a:spcPct val="0"/>
              </a:spcBef>
            </a:pPr>
            <a:r>
              <a:rPr lang="en-US" sz="2100">
                <a:solidFill>
                  <a:srgbClr val="000000"/>
                </a:solidFill>
                <a:latin typeface="DejaVu Serif"/>
                <a:ea typeface="DejaVu Serif"/>
                <a:cs typeface="DejaVu Serif"/>
                <a:sym typeface="DejaVu Serif"/>
              </a:rPr>
              <a:t>Không có phụ thuộc dư thừa.</a:t>
            </a:r>
          </a:p>
          <a:p>
            <a:pPr algn="l">
              <a:lnSpc>
                <a:spcPts val="2940"/>
              </a:lnSpc>
              <a:spcBef>
                <a:spcPct val="0"/>
              </a:spcBef>
            </a:pPr>
            <a:r>
              <a:rPr lang="en-US" sz="2100">
                <a:solidFill>
                  <a:srgbClr val="000000"/>
                </a:solidFill>
                <a:latin typeface="DejaVu Serif"/>
                <a:ea typeface="DejaVu Serif"/>
                <a:cs typeface="DejaVu Serif"/>
                <a:sym typeface="DejaVu Serif"/>
              </a:rPr>
              <a:t>Phủ tối thiểu:</a:t>
            </a:r>
          </a:p>
          <a:p>
            <a:pPr algn="l">
              <a:lnSpc>
                <a:spcPts val="2940"/>
              </a:lnSpc>
              <a:spcBef>
                <a:spcPct val="0"/>
              </a:spcBef>
            </a:pPr>
          </a:p>
        </p:txBody>
      </p:sp>
      <p:sp>
        <p:nvSpPr>
          <p:cNvPr name="TextBox 13" id="13"/>
          <p:cNvSpPr txBox="true"/>
          <p:nvPr/>
        </p:nvSpPr>
        <p:spPr>
          <a:xfrm rot="0">
            <a:off x="9054248" y="1883077"/>
            <a:ext cx="8434875" cy="85832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DejaVu Serif"/>
                <a:ea typeface="DejaVu Serif"/>
                <a:cs typeface="DejaVu Serif"/>
                <a:sym typeface="DejaVu Serif"/>
              </a:rPr>
              <a:t>F₃min = {BG→D; G→J; AI→C; CE→H; BD→G; JH→A; D→I}</a:t>
            </a:r>
          </a:p>
          <a:p>
            <a:pPr algn="l">
              <a:lnSpc>
                <a:spcPts val="3079"/>
              </a:lnSpc>
              <a:spcBef>
                <a:spcPct val="0"/>
              </a:spcBef>
            </a:pPr>
            <a:r>
              <a:rPr lang="en-US" sz="2199">
                <a:solidFill>
                  <a:srgbClr val="000000"/>
                </a:solidFill>
                <a:latin typeface="DejaVu Serif"/>
                <a:ea typeface="DejaVu Serif"/>
                <a:cs typeface="DejaVu Serif"/>
                <a:sym typeface="DejaVu Serif"/>
              </a:rPr>
              <a:t>d) Q4(ABCDEGHIJ)</a:t>
            </a:r>
          </a:p>
          <a:p>
            <a:pPr algn="l">
              <a:lnSpc>
                <a:spcPts val="3079"/>
              </a:lnSpc>
              <a:spcBef>
                <a:spcPct val="0"/>
              </a:spcBef>
            </a:pPr>
            <a:r>
              <a:rPr lang="en-US" sz="2199">
                <a:solidFill>
                  <a:srgbClr val="000000"/>
                </a:solidFill>
                <a:latin typeface="DejaVu Serif"/>
                <a:ea typeface="DejaVu Serif"/>
                <a:cs typeface="DejaVu Serif"/>
                <a:sym typeface="DejaVu Serif"/>
              </a:rPr>
              <a:t>F₄ = {BH→I; GC→A; I→J; AE→G; D→B; I→H}</a:t>
            </a:r>
          </a:p>
          <a:p>
            <a:pPr algn="l">
              <a:lnSpc>
                <a:spcPts val="3079"/>
              </a:lnSpc>
              <a:spcBef>
                <a:spcPct val="0"/>
              </a:spcBef>
            </a:pPr>
            <a:r>
              <a:rPr lang="en-US" sz="2199">
                <a:solidFill>
                  <a:srgbClr val="000000"/>
                </a:solidFill>
                <a:latin typeface="DejaVu Serif"/>
                <a:ea typeface="DejaVu Serif"/>
                <a:cs typeface="DejaVu Serif"/>
                <a:sym typeface="DejaVu Serif"/>
              </a:rPr>
              <a:t>Bước 1: Chuẩn hóa vế phải: Đã chuẩn hóa.</a:t>
            </a:r>
          </a:p>
          <a:p>
            <a:pPr algn="l">
              <a:lnSpc>
                <a:spcPts val="3079"/>
              </a:lnSpc>
              <a:spcBef>
                <a:spcPct val="0"/>
              </a:spcBef>
            </a:pPr>
            <a:r>
              <a:rPr lang="en-US" sz="2199">
                <a:solidFill>
                  <a:srgbClr val="000000"/>
                </a:solidFill>
                <a:latin typeface="DejaVu Serif"/>
                <a:ea typeface="DejaVu Serif"/>
                <a:cs typeface="DejaVu Serif"/>
                <a:sym typeface="DejaVu Serif"/>
              </a:rPr>
              <a:t>Bước 2: Rút gọn vế trái: Không thể rút gọn thêm.</a:t>
            </a:r>
          </a:p>
          <a:p>
            <a:pPr algn="l">
              <a:lnSpc>
                <a:spcPts val="3079"/>
              </a:lnSpc>
              <a:spcBef>
                <a:spcPct val="0"/>
              </a:spcBef>
            </a:pPr>
            <a:r>
              <a:rPr lang="en-US" sz="2199">
                <a:solidFill>
                  <a:srgbClr val="000000"/>
                </a:solidFill>
                <a:latin typeface="DejaVu Serif"/>
                <a:ea typeface="DejaVu Serif"/>
                <a:cs typeface="DejaVu Serif"/>
                <a:sym typeface="DejaVu Serif"/>
              </a:rPr>
              <a:t>Bước 3: Loại bỏ phụ thuộc dư thừa:</a:t>
            </a:r>
          </a:p>
          <a:p>
            <a:pPr algn="l">
              <a:lnSpc>
                <a:spcPts val="3079"/>
              </a:lnSpc>
              <a:spcBef>
                <a:spcPct val="0"/>
              </a:spcBef>
            </a:pPr>
            <a:r>
              <a:rPr lang="en-US" sz="2199">
                <a:solidFill>
                  <a:srgbClr val="000000"/>
                </a:solidFill>
                <a:latin typeface="DejaVu Serif"/>
                <a:ea typeface="DejaVu Serif"/>
                <a:cs typeface="DejaVu Serif"/>
                <a:sym typeface="DejaVu Serif"/>
              </a:rPr>
              <a:t>Kiểm tra BH→I: Bao đóng của BH trong tập còn lại không chứa I.</a:t>
            </a:r>
          </a:p>
          <a:p>
            <a:pPr algn="l">
              <a:lnSpc>
                <a:spcPts val="3079"/>
              </a:lnSpc>
              <a:spcBef>
                <a:spcPct val="0"/>
              </a:spcBef>
            </a:pPr>
            <a:r>
              <a:rPr lang="en-US" sz="2199">
                <a:solidFill>
                  <a:srgbClr val="000000"/>
                </a:solidFill>
                <a:latin typeface="DejaVu Serif"/>
                <a:ea typeface="DejaVu Serif"/>
                <a:cs typeface="DejaVu Serif"/>
                <a:sym typeface="DejaVu Serif"/>
              </a:rPr>
              <a:t>Kiểm tra GC→A: Bao đóng của GC trong tập còn lại không chứa A.</a:t>
            </a:r>
          </a:p>
          <a:p>
            <a:pPr algn="l">
              <a:lnSpc>
                <a:spcPts val="3079"/>
              </a:lnSpc>
              <a:spcBef>
                <a:spcPct val="0"/>
              </a:spcBef>
            </a:pPr>
            <a:r>
              <a:rPr lang="en-US" sz="2199">
                <a:solidFill>
                  <a:srgbClr val="000000"/>
                </a:solidFill>
                <a:latin typeface="DejaVu Serif"/>
                <a:ea typeface="DejaVu Serif"/>
                <a:cs typeface="DejaVu Serif"/>
                <a:sym typeface="DejaVu Serif"/>
              </a:rPr>
              <a:t>Kiểm tra I→J: Bao đóng của I trong tập còn lại không chứa J.</a:t>
            </a:r>
          </a:p>
          <a:p>
            <a:pPr algn="l">
              <a:lnSpc>
                <a:spcPts val="3079"/>
              </a:lnSpc>
              <a:spcBef>
                <a:spcPct val="0"/>
              </a:spcBef>
            </a:pPr>
            <a:r>
              <a:rPr lang="en-US" sz="2199">
                <a:solidFill>
                  <a:srgbClr val="000000"/>
                </a:solidFill>
                <a:latin typeface="DejaVu Serif"/>
                <a:ea typeface="DejaVu Serif"/>
                <a:cs typeface="DejaVu Serif"/>
                <a:sym typeface="DejaVu Serif"/>
              </a:rPr>
              <a:t>Kiểm tra AE→G: Bao đóng của AE trong tập còn lại không chứa G.</a:t>
            </a:r>
          </a:p>
          <a:p>
            <a:pPr algn="l">
              <a:lnSpc>
                <a:spcPts val="3079"/>
              </a:lnSpc>
              <a:spcBef>
                <a:spcPct val="0"/>
              </a:spcBef>
            </a:pPr>
            <a:r>
              <a:rPr lang="en-US" sz="2199">
                <a:solidFill>
                  <a:srgbClr val="000000"/>
                </a:solidFill>
                <a:latin typeface="DejaVu Serif"/>
                <a:ea typeface="DejaVu Serif"/>
                <a:cs typeface="DejaVu Serif"/>
                <a:sym typeface="DejaVu Serif"/>
              </a:rPr>
              <a:t>Kiểm tra D→B: Bao đóng của D trong tập còn lại không chứa B.</a:t>
            </a:r>
          </a:p>
          <a:p>
            <a:pPr algn="l">
              <a:lnSpc>
                <a:spcPts val="3079"/>
              </a:lnSpc>
              <a:spcBef>
                <a:spcPct val="0"/>
              </a:spcBef>
            </a:pPr>
            <a:r>
              <a:rPr lang="en-US" sz="2199">
                <a:solidFill>
                  <a:srgbClr val="000000"/>
                </a:solidFill>
                <a:latin typeface="DejaVu Serif"/>
                <a:ea typeface="DejaVu Serif"/>
                <a:cs typeface="DejaVu Serif"/>
                <a:sym typeface="DejaVu Serif"/>
              </a:rPr>
              <a:t>Kiểm tra I→H: Bao đóng của I trong tập còn lại không chứa H.</a:t>
            </a:r>
          </a:p>
          <a:p>
            <a:pPr algn="l">
              <a:lnSpc>
                <a:spcPts val="3079"/>
              </a:lnSpc>
              <a:spcBef>
                <a:spcPct val="0"/>
              </a:spcBef>
            </a:pPr>
            <a:r>
              <a:rPr lang="en-US" sz="2199">
                <a:solidFill>
                  <a:srgbClr val="000000"/>
                </a:solidFill>
                <a:latin typeface="DejaVu Serif"/>
                <a:ea typeface="DejaVu Serif"/>
                <a:cs typeface="DejaVu Serif"/>
                <a:sym typeface="DejaVu Serif"/>
              </a:rPr>
              <a:t>Không có phụ thuộc dư thừa.</a:t>
            </a:r>
          </a:p>
          <a:p>
            <a:pPr algn="l">
              <a:lnSpc>
                <a:spcPts val="3079"/>
              </a:lnSpc>
              <a:spcBef>
                <a:spcPct val="0"/>
              </a:spcBef>
            </a:pPr>
            <a:r>
              <a:rPr lang="en-US" sz="2199">
                <a:solidFill>
                  <a:srgbClr val="000000"/>
                </a:solidFill>
                <a:latin typeface="DejaVu Serif"/>
                <a:ea typeface="DejaVu Serif"/>
                <a:cs typeface="DejaVu Serif"/>
                <a:sym typeface="DejaVu Serif"/>
              </a:rPr>
              <a:t>Phủ tối thiểu:</a:t>
            </a:r>
          </a:p>
          <a:p>
            <a:pPr algn="l">
              <a:lnSpc>
                <a:spcPts val="3079"/>
              </a:lnSpc>
              <a:spcBef>
                <a:spcPct val="0"/>
              </a:spcBef>
            </a:pPr>
            <a:r>
              <a:rPr lang="en-US" sz="2199">
                <a:solidFill>
                  <a:srgbClr val="000000"/>
                </a:solidFill>
                <a:latin typeface="DejaVu Serif"/>
                <a:ea typeface="DejaVu Serif"/>
                <a:cs typeface="DejaVu Serif"/>
                <a:sym typeface="DejaVu Serif"/>
              </a:rPr>
              <a:t>F₄min = {BH→I; GC→A; I→J; AE→G; D→B; I→H}</a:t>
            </a:r>
          </a:p>
          <a:p>
            <a:pPr algn="l">
              <a:lnSpc>
                <a:spcPts val="3079"/>
              </a:lnSpc>
              <a:spcBef>
                <a:spcPct val="0"/>
              </a:spcBef>
            </a:pPr>
          </a:p>
        </p:txBody>
      </p:sp>
      <p:sp>
        <p:nvSpPr>
          <p:cNvPr name="AutoShape 14" id="14"/>
          <p:cNvSpPr/>
          <p:nvPr/>
        </p:nvSpPr>
        <p:spPr>
          <a:xfrm>
            <a:off x="8816123" y="2253657"/>
            <a:ext cx="0" cy="84548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2441185" y="1028700"/>
            <a:ext cx="12929008" cy="7992478"/>
          </a:xfrm>
          <a:custGeom>
            <a:avLst/>
            <a:gdLst/>
            <a:ahLst/>
            <a:cxnLst/>
            <a:rect r="r" b="b" t="t" l="l"/>
            <a:pathLst>
              <a:path h="7992478" w="12929008">
                <a:moveTo>
                  <a:pt x="0" y="0"/>
                </a:moveTo>
                <a:lnTo>
                  <a:pt x="12929008" y="0"/>
                </a:lnTo>
                <a:lnTo>
                  <a:pt x="12929008" y="7992478"/>
                </a:lnTo>
                <a:lnTo>
                  <a:pt x="0" y="7992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3580" y="1618224"/>
            <a:ext cx="7155142" cy="7247381"/>
          </a:xfrm>
          <a:custGeom>
            <a:avLst/>
            <a:gdLst/>
            <a:ahLst/>
            <a:cxnLst/>
            <a:rect r="r" b="b" t="t" l="l"/>
            <a:pathLst>
              <a:path h="7247381" w="7155142">
                <a:moveTo>
                  <a:pt x="0" y="0"/>
                </a:moveTo>
                <a:lnTo>
                  <a:pt x="7155142" y="0"/>
                </a:lnTo>
                <a:lnTo>
                  <a:pt x="7155142" y="7247381"/>
                </a:lnTo>
                <a:lnTo>
                  <a:pt x="0" y="724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44122" y="6377007"/>
            <a:ext cx="4043878" cy="4114800"/>
          </a:xfrm>
          <a:custGeom>
            <a:avLst/>
            <a:gdLst/>
            <a:ahLst/>
            <a:cxnLst/>
            <a:rect r="r" b="b" t="t" l="l"/>
            <a:pathLst>
              <a:path h="4114800" w="4043878">
                <a:moveTo>
                  <a:pt x="0" y="0"/>
                </a:moveTo>
                <a:lnTo>
                  <a:pt x="4043878" y="0"/>
                </a:lnTo>
                <a:lnTo>
                  <a:pt x="404387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498351" y="4115016"/>
            <a:ext cx="10238746" cy="1856942"/>
          </a:xfrm>
          <a:prstGeom prst="rect">
            <a:avLst/>
          </a:prstGeom>
        </p:spPr>
        <p:txBody>
          <a:bodyPr anchor="t" rtlCol="false" tIns="0" lIns="0" bIns="0" rIns="0">
            <a:spAutoFit/>
          </a:bodyPr>
          <a:lstStyle/>
          <a:p>
            <a:pPr algn="ctr">
              <a:lnSpc>
                <a:spcPts val="15297"/>
              </a:lnSpc>
            </a:pPr>
            <a:r>
              <a:rPr lang="en-US" sz="10926" b="true">
                <a:solidFill>
                  <a:srgbClr val="000000"/>
                </a:solidFill>
                <a:latin typeface="Noto Sans Bold"/>
                <a:ea typeface="Noto Sans Bold"/>
                <a:cs typeface="Noto Sans Bold"/>
                <a:sym typeface="Noto Sans Bold"/>
              </a:rPr>
              <a:t>Phần tổng hợp</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940" y="219158"/>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201122" y="1986011"/>
            <a:ext cx="17905411" cy="7896834"/>
            <a:chOff x="0" y="0"/>
            <a:chExt cx="4715829" cy="2079825"/>
          </a:xfrm>
        </p:grpSpPr>
        <p:sp>
          <p:nvSpPr>
            <p:cNvPr name="Freeform 8" id="8"/>
            <p:cNvSpPr/>
            <p:nvPr/>
          </p:nvSpPr>
          <p:spPr>
            <a:xfrm flipH="false" flipV="false" rot="0">
              <a:off x="0" y="0"/>
              <a:ext cx="4715828" cy="2079825"/>
            </a:xfrm>
            <a:custGeom>
              <a:avLst/>
              <a:gdLst/>
              <a:ahLst/>
              <a:cxnLst/>
              <a:rect r="r" b="b" t="t" l="l"/>
              <a:pathLst>
                <a:path h="2079825" w="4715828">
                  <a:moveTo>
                    <a:pt x="0" y="0"/>
                  </a:moveTo>
                  <a:lnTo>
                    <a:pt x="4715828" y="0"/>
                  </a:lnTo>
                  <a:lnTo>
                    <a:pt x="4715828" y="2079825"/>
                  </a:lnTo>
                  <a:lnTo>
                    <a:pt x="0" y="2079825"/>
                  </a:lnTo>
                  <a:close/>
                </a:path>
              </a:pathLst>
            </a:custGeom>
            <a:solidFill>
              <a:srgbClr val="FFFFFF"/>
            </a:solidFill>
          </p:spPr>
        </p:sp>
        <p:sp>
          <p:nvSpPr>
            <p:cNvPr name="TextBox 9" id="9"/>
            <p:cNvSpPr txBox="true"/>
            <p:nvPr/>
          </p:nvSpPr>
          <p:spPr>
            <a:xfrm>
              <a:off x="0" y="-38100"/>
              <a:ext cx="4715829" cy="211792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377940" y="2617857"/>
            <a:ext cx="8675327" cy="7466965"/>
          </a:xfrm>
          <a:prstGeom prst="rect">
            <a:avLst/>
          </a:prstGeom>
        </p:spPr>
        <p:txBody>
          <a:bodyPr anchor="t" rtlCol="false" tIns="0" lIns="0" bIns="0" rIns="0">
            <a:spAutoFit/>
          </a:bodyPr>
          <a:lstStyle/>
          <a:p>
            <a:pPr algn="l">
              <a:lnSpc>
                <a:spcPts val="3709"/>
              </a:lnSpc>
            </a:pPr>
            <a:r>
              <a:rPr lang="en-US" sz="2649" u="sng" b="true">
                <a:solidFill>
                  <a:srgbClr val="011442"/>
                </a:solidFill>
                <a:latin typeface="DejaVu Serif Bold"/>
                <a:ea typeface="DejaVu Serif Bold"/>
                <a:cs typeface="DejaVu Serif Bold"/>
                <a:sym typeface="DejaVu Serif Bold"/>
              </a:rPr>
              <a:t>Phân tích dạng</a:t>
            </a:r>
            <a:r>
              <a:rPr lang="en-US" sz="2649" u="sng" b="true">
                <a:solidFill>
                  <a:srgbClr val="011442"/>
                </a:solidFill>
                <a:latin typeface="DejaVu Serif Bold"/>
                <a:ea typeface="DejaVu Serif Bold"/>
                <a:cs typeface="DejaVu Serif Bold"/>
                <a:sym typeface="DejaVu Serif Bold"/>
              </a:rPr>
              <a:t> chuẩn các lược đồ quan hệ</a:t>
            </a:r>
          </a:p>
          <a:p>
            <a:pPr algn="l">
              <a:lnSpc>
                <a:spcPts val="3709"/>
              </a:lnSpc>
            </a:pPr>
          </a:p>
          <a:p>
            <a:pPr algn="l">
              <a:lnSpc>
                <a:spcPts val="3709"/>
              </a:lnSpc>
            </a:pPr>
            <a:r>
              <a:rPr lang="en-US" sz="2649" u="sng" b="true">
                <a:solidFill>
                  <a:srgbClr val="011442"/>
                </a:solidFill>
                <a:latin typeface="DejaVu Serif Bold"/>
                <a:ea typeface="DejaVu Serif Bold"/>
                <a:cs typeface="DejaVu Serif Bold"/>
                <a:sym typeface="DejaVu Serif Bold"/>
              </a:rPr>
              <a:t>a) Q(ABCDEG); F={A→BC, C→DE, E→G}</a:t>
            </a:r>
          </a:p>
          <a:p>
            <a:pPr algn="l">
              <a:lnSpc>
                <a:spcPts val="3709"/>
              </a:lnSpc>
            </a:pPr>
          </a:p>
          <a:p>
            <a:pPr algn="l">
              <a:lnSpc>
                <a:spcPts val="3709"/>
              </a:lnSpc>
            </a:pPr>
            <a:r>
              <a:rPr lang="en-US" sz="2649" b="true">
                <a:solidFill>
                  <a:srgbClr val="011442"/>
                </a:solidFill>
                <a:latin typeface="DejaVu Serif Bold"/>
                <a:ea typeface="DejaVu Serif Bold"/>
                <a:cs typeface="DejaVu Serif Bold"/>
                <a:sym typeface="DejaVu Serif Bold"/>
              </a:rPr>
              <a:t>Khóa: A+ = ABCDEG, vậy A là khóa duy nhất.</a:t>
            </a:r>
          </a:p>
          <a:p>
            <a:pPr algn="l">
              <a:lnSpc>
                <a:spcPts val="3709"/>
              </a:lnSpc>
            </a:pPr>
            <a:r>
              <a:rPr lang="en-US" sz="2649" b="true">
                <a:solidFill>
                  <a:srgbClr val="011442"/>
                </a:solidFill>
                <a:latin typeface="DejaVu Serif Bold"/>
                <a:ea typeface="DejaVu Serif Bold"/>
                <a:cs typeface="DejaVu Serif Bold"/>
                <a:sym typeface="DejaVu Serif Bold"/>
              </a:rPr>
              <a:t>1NF: Đạt (giả định thuộc tính nguyên tử).</a:t>
            </a:r>
          </a:p>
          <a:p>
            <a:pPr algn="l">
              <a:lnSpc>
                <a:spcPts val="3709"/>
              </a:lnSpc>
            </a:pPr>
            <a:r>
              <a:rPr lang="en-US" sz="2649" b="true">
                <a:solidFill>
                  <a:srgbClr val="011442"/>
                </a:solidFill>
                <a:latin typeface="DejaVu Serif Bold"/>
                <a:ea typeface="DejaVu Serif Bold"/>
                <a:cs typeface="DejaVu Serif Bold"/>
                <a:sym typeface="DejaVu Serif Bold"/>
              </a:rPr>
              <a:t>2NF: Đạt (không có phụ thuộc bộ phận vào khóa).</a:t>
            </a:r>
          </a:p>
          <a:p>
            <a:pPr algn="l">
              <a:lnSpc>
                <a:spcPts val="3709"/>
              </a:lnSpc>
            </a:pPr>
            <a:r>
              <a:rPr lang="en-US" sz="2649" b="true">
                <a:solidFill>
                  <a:srgbClr val="011442"/>
                </a:solidFill>
                <a:latin typeface="DejaVu Serif Bold"/>
                <a:ea typeface="DejaVu Serif Bold"/>
                <a:cs typeface="DejaVu Serif Bold"/>
                <a:sym typeface="DejaVu Serif Bold"/>
              </a:rPr>
              <a:t>3NF: Không đạt (có C→DE, E→G: thuộc tính không khóa phụ thuộc vào thuộc tính không khóa).</a:t>
            </a:r>
          </a:p>
          <a:p>
            <a:pPr algn="l">
              <a:lnSpc>
                <a:spcPts val="3709"/>
              </a:lnSpc>
            </a:pPr>
            <a:r>
              <a:rPr lang="en-US" sz="2649" b="true">
                <a:solidFill>
                  <a:srgbClr val="011442"/>
                </a:solidFill>
                <a:latin typeface="DejaVu Serif Bold"/>
                <a:ea typeface="DejaVu Serif Bold"/>
                <a:cs typeface="DejaVu Serif Bold"/>
                <a:sym typeface="DejaVu Serif Bold"/>
              </a:rPr>
              <a:t>=BCNF: Không đạt (C→DE, E→G: vế trái không phải siêu khóa).</a:t>
            </a:r>
          </a:p>
          <a:p>
            <a:pPr algn="l">
              <a:lnSpc>
                <a:spcPts val="3709"/>
              </a:lnSpc>
            </a:pPr>
          </a:p>
          <a:p>
            <a:pPr algn="l">
              <a:lnSpc>
                <a:spcPts val="3709"/>
              </a:lnSpc>
            </a:pPr>
            <a:r>
              <a:rPr lang="en-US" sz="2649" u="sng" b="true">
                <a:solidFill>
                  <a:srgbClr val="011442"/>
                </a:solidFill>
                <a:latin typeface="DejaVu Serif Bold"/>
                <a:ea typeface="DejaVu Serif Bold"/>
                <a:cs typeface="DejaVu Serif Bold"/>
                <a:sym typeface="DejaVu Serif Bold"/>
              </a:rPr>
              <a:t>Kết luận:</a:t>
            </a:r>
            <a:r>
              <a:rPr lang="en-US" sz="2649" b="true">
                <a:solidFill>
                  <a:srgbClr val="011442"/>
                </a:solidFill>
                <a:latin typeface="DejaVu Serif Bold"/>
                <a:ea typeface="DejaVu Serif Bold"/>
                <a:cs typeface="DejaVu Serif Bold"/>
                <a:sym typeface="DejaVu Serif Bold"/>
              </a:rPr>
              <a:t> Lược đồ a) đạt 2NF.</a:t>
            </a:r>
          </a:p>
          <a:p>
            <a:pPr algn="l">
              <a:lnSpc>
                <a:spcPts val="3709"/>
              </a:lnSpc>
            </a:pP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9480652" y="2674582"/>
            <a:ext cx="8275463" cy="6066790"/>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Phân tích dạng</a:t>
            </a:r>
            <a:r>
              <a:rPr lang="en-US" sz="2649" u="sng" b="true">
                <a:solidFill>
                  <a:srgbClr val="000000"/>
                </a:solidFill>
                <a:latin typeface="DejaVu Serif Bold"/>
                <a:ea typeface="DejaVu Serif Bold"/>
                <a:cs typeface="DejaVu Serif Bold"/>
                <a:sym typeface="DejaVu Serif Bold"/>
              </a:rPr>
              <a:t> chuẩn các lược đồ quan hệ</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b) Q(ABCDEGH); F={C→AB, D→E, B→G}</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Khóa: CDH+ = ABCDEGH, vậy CDH là khóa.</a:t>
            </a:r>
          </a:p>
          <a:p>
            <a:pPr algn="l">
              <a:lnSpc>
                <a:spcPts val="3709"/>
              </a:lnSpc>
            </a:pPr>
            <a:r>
              <a:rPr lang="en-US" sz="2649" b="true">
                <a:solidFill>
                  <a:srgbClr val="000000"/>
                </a:solidFill>
                <a:latin typeface="DejaVu Serif Bold"/>
                <a:ea typeface="DejaVu Serif Bold"/>
                <a:cs typeface="DejaVu Serif Bold"/>
                <a:sym typeface="DejaVu Serif Bold"/>
              </a:rPr>
              <a:t>1NF: Đạt.</a:t>
            </a:r>
          </a:p>
          <a:p>
            <a:pPr algn="l">
              <a:lnSpc>
                <a:spcPts val="3709"/>
              </a:lnSpc>
            </a:pPr>
            <a:r>
              <a:rPr lang="en-US" sz="2649" b="true">
                <a:solidFill>
                  <a:srgbClr val="000000"/>
                </a:solidFill>
                <a:latin typeface="DejaVu Serif Bold"/>
                <a:ea typeface="DejaVu Serif Bold"/>
                <a:cs typeface="DejaVu Serif Bold"/>
                <a:sym typeface="DejaVu Serif Bold"/>
              </a:rPr>
              <a:t>2NF: Không đạt (có C→AB, D→E: thuộc tính trong khóa xác định thuộc tính ngoài khóa).</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Kết luận:</a:t>
            </a:r>
            <a:r>
              <a:rPr lang="en-US" sz="2649" b="true">
                <a:solidFill>
                  <a:srgbClr val="000000"/>
                </a:solidFill>
                <a:latin typeface="DejaVu Serif Bold"/>
                <a:ea typeface="DejaVu Serif Bold"/>
                <a:cs typeface="DejaVu Serif Bold"/>
                <a:sym typeface="DejaVu Serif Bold"/>
              </a:rPr>
              <a:t> Lược đồ b) đạt 1NF.</a:t>
            </a:r>
          </a:p>
          <a:p>
            <a:pPr algn="l">
              <a:lnSpc>
                <a:spcPts val="3709"/>
              </a:lnSpc>
            </a:pPr>
          </a:p>
        </p:txBody>
      </p:sp>
      <p:sp>
        <p:nvSpPr>
          <p:cNvPr name="AutoShape 13" id="13"/>
          <p:cNvSpPr/>
          <p:nvPr/>
        </p:nvSpPr>
        <p:spPr>
          <a:xfrm>
            <a:off x="9210675" y="2487189"/>
            <a:ext cx="0" cy="7097290"/>
          </a:xfrm>
          <a:prstGeom prst="line">
            <a:avLst/>
          </a:prstGeom>
          <a:ln cap="flat" w="38100">
            <a:solidFill>
              <a:srgbClr val="000000"/>
            </a:solidFill>
            <a:prstDash val="solid"/>
            <a:headEnd type="none" len="sm" w="sm"/>
            <a:tailEnd type="none" len="sm" w="sm"/>
          </a:ln>
        </p:spPr>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2088642" y="451672"/>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62268" y="144247"/>
            <a:ext cx="6144266" cy="1387268"/>
          </a:xfrm>
          <a:custGeom>
            <a:avLst/>
            <a:gdLst/>
            <a:ahLst/>
            <a:cxnLst/>
            <a:rect r="r" b="b" t="t" l="l"/>
            <a:pathLst>
              <a:path h="1387268" w="6144266">
                <a:moveTo>
                  <a:pt x="0" y="0"/>
                </a:moveTo>
                <a:lnTo>
                  <a:pt x="6144266" y="0"/>
                </a:lnTo>
                <a:lnTo>
                  <a:pt x="6144266" y="1387268"/>
                </a:lnTo>
                <a:lnTo>
                  <a:pt x="0" y="138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14319" y="429260"/>
            <a:ext cx="4851321" cy="580390"/>
          </a:xfrm>
          <a:prstGeom prst="rect">
            <a:avLst/>
          </a:prstGeom>
        </p:spPr>
        <p:txBody>
          <a:bodyPr anchor="t" rtlCol="false" tIns="0" lIns="0" bIns="0" rIns="0">
            <a:spAutoFit/>
          </a:bodyPr>
          <a:lstStyle/>
          <a:p>
            <a:pPr algn="ctr">
              <a:lnSpc>
                <a:spcPts val="4759"/>
              </a:lnSpc>
            </a:pPr>
            <a:r>
              <a:rPr lang="en-US" sz="3399" b="true">
                <a:solidFill>
                  <a:srgbClr val="011442"/>
                </a:solidFill>
                <a:latin typeface="Noto Sans Bold"/>
                <a:ea typeface="Noto Sans Bold"/>
                <a:cs typeface="Noto Sans Bold"/>
                <a:sym typeface="Noto Sans Bold"/>
              </a:rPr>
              <a:t>Võ Hồng Sơn-23665071</a:t>
            </a:r>
          </a:p>
        </p:txBody>
      </p:sp>
      <p:sp>
        <p:nvSpPr>
          <p:cNvPr name="TextBox 6" id="6"/>
          <p:cNvSpPr txBox="true"/>
          <p:nvPr/>
        </p:nvSpPr>
        <p:spPr>
          <a:xfrm rot="0">
            <a:off x="377940" y="219158"/>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1</a:t>
            </a:r>
          </a:p>
        </p:txBody>
      </p:sp>
      <p:grpSp>
        <p:nvGrpSpPr>
          <p:cNvPr name="Group 7" id="7"/>
          <p:cNvGrpSpPr/>
          <p:nvPr/>
        </p:nvGrpSpPr>
        <p:grpSpPr>
          <a:xfrm rot="0">
            <a:off x="201122" y="1986011"/>
            <a:ext cx="17905411" cy="8300989"/>
            <a:chOff x="0" y="0"/>
            <a:chExt cx="4715829" cy="2186269"/>
          </a:xfrm>
        </p:grpSpPr>
        <p:sp>
          <p:nvSpPr>
            <p:cNvPr name="Freeform 8" id="8"/>
            <p:cNvSpPr/>
            <p:nvPr/>
          </p:nvSpPr>
          <p:spPr>
            <a:xfrm flipH="false" flipV="false" rot="0">
              <a:off x="0" y="0"/>
              <a:ext cx="4715828" cy="2186269"/>
            </a:xfrm>
            <a:custGeom>
              <a:avLst/>
              <a:gdLst/>
              <a:ahLst/>
              <a:cxnLst/>
              <a:rect r="r" b="b" t="t" l="l"/>
              <a:pathLst>
                <a:path h="2186269" w="4715828">
                  <a:moveTo>
                    <a:pt x="0" y="0"/>
                  </a:moveTo>
                  <a:lnTo>
                    <a:pt x="4715828" y="0"/>
                  </a:lnTo>
                  <a:lnTo>
                    <a:pt x="4715828" y="2186269"/>
                  </a:lnTo>
                  <a:lnTo>
                    <a:pt x="0" y="2186269"/>
                  </a:lnTo>
                  <a:close/>
                </a:path>
              </a:pathLst>
            </a:custGeom>
            <a:solidFill>
              <a:srgbClr val="FFFFFF"/>
            </a:solidFill>
          </p:spPr>
        </p:sp>
        <p:sp>
          <p:nvSpPr>
            <p:cNvPr name="TextBox 9" id="9"/>
            <p:cNvSpPr txBox="true"/>
            <p:nvPr/>
          </p:nvSpPr>
          <p:spPr>
            <a:xfrm>
              <a:off x="0" y="-38100"/>
              <a:ext cx="4715829" cy="2224369"/>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37074" y="2228690"/>
            <a:ext cx="4862670" cy="933386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Phân tích dạng</a:t>
            </a:r>
            <a:r>
              <a:rPr lang="en-US" sz="2649" u="sng" b="true">
                <a:solidFill>
                  <a:srgbClr val="000000"/>
                </a:solidFill>
                <a:latin typeface="DejaVu Serif Bold"/>
                <a:ea typeface="DejaVu Serif Bold"/>
                <a:cs typeface="DejaVu Serif Bold"/>
                <a:sym typeface="DejaVu Serif Bold"/>
              </a:rPr>
              <a:t> chuẩn các lược đồ quan hệ</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c) Q(ABCDEGH); F={A→BC, D→E, H→G}</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Khóa: ADH+ = ABCDEGH, vậy ADH là khóa.</a:t>
            </a:r>
          </a:p>
          <a:p>
            <a:pPr algn="l">
              <a:lnSpc>
                <a:spcPts val="3709"/>
              </a:lnSpc>
            </a:pPr>
            <a:r>
              <a:rPr lang="en-US" sz="2649" b="true">
                <a:solidFill>
                  <a:srgbClr val="000000"/>
                </a:solidFill>
                <a:latin typeface="DejaVu Serif Bold"/>
                <a:ea typeface="DejaVu Serif Bold"/>
                <a:cs typeface="DejaVu Serif Bold"/>
                <a:sym typeface="DejaVu Serif Bold"/>
              </a:rPr>
              <a:t>1NF: Đạt.</a:t>
            </a:r>
          </a:p>
          <a:p>
            <a:pPr algn="l">
              <a:lnSpc>
                <a:spcPts val="3709"/>
              </a:lnSpc>
            </a:pPr>
            <a:r>
              <a:rPr lang="en-US" sz="2649" b="true">
                <a:solidFill>
                  <a:srgbClr val="000000"/>
                </a:solidFill>
                <a:latin typeface="DejaVu Serif Bold"/>
                <a:ea typeface="DejaVu Serif Bold"/>
                <a:cs typeface="DejaVu Serif Bold"/>
                <a:sym typeface="DejaVu Serif Bold"/>
              </a:rPr>
              <a:t>2NF: Không đạt (A→BC, D→E, H→G: các thuộc tính trong khóa xác định thuộc tính ngoài khóa).</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Kết luận:</a:t>
            </a:r>
            <a:r>
              <a:rPr lang="en-US" sz="2649" b="true">
                <a:solidFill>
                  <a:srgbClr val="000000"/>
                </a:solidFill>
                <a:latin typeface="DejaVu Serif Bold"/>
                <a:ea typeface="DejaVu Serif Bold"/>
                <a:cs typeface="DejaVu Serif Bold"/>
                <a:sym typeface="DejaVu Serif Bold"/>
              </a:rPr>
              <a:t> Lược đồ c) đạt 1NF.</a:t>
            </a:r>
          </a:p>
          <a:p>
            <a:pPr algn="l">
              <a:lnSpc>
                <a:spcPts val="3709"/>
              </a:lnSpc>
            </a:pPr>
          </a:p>
          <a:p>
            <a:pPr algn="l">
              <a:lnSpc>
                <a:spcPts val="3709"/>
              </a:lnSpc>
            </a:pPr>
          </a:p>
          <a:p>
            <a:pPr algn="l">
              <a:lnSpc>
                <a:spcPts val="3709"/>
              </a:lnSpc>
            </a:pP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6114276" y="2228690"/>
            <a:ext cx="5847992" cy="8867140"/>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Phân tích dạng</a:t>
            </a:r>
            <a:r>
              <a:rPr lang="en-US" sz="2649" u="sng" b="true">
                <a:solidFill>
                  <a:srgbClr val="000000"/>
                </a:solidFill>
                <a:latin typeface="DejaVu Serif Bold"/>
                <a:ea typeface="DejaVu Serif Bold"/>
                <a:cs typeface="DejaVu Serif Bold"/>
                <a:sym typeface="DejaVu Serif Bold"/>
              </a:rPr>
              <a:t> chuẩn các lược đồ quan hệ</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d) Q(ABCDEG); F={AB→C, C→B, ABD→E, G→A}</a:t>
            </a:r>
          </a:p>
          <a:p>
            <a:pPr algn="l">
              <a:lnSpc>
                <a:spcPts val="3709"/>
              </a:lnSpc>
            </a:pPr>
          </a:p>
          <a:p>
            <a:pPr algn="l">
              <a:lnSpc>
                <a:spcPts val="3709"/>
              </a:lnSpc>
            </a:pPr>
            <a:r>
              <a:rPr lang="en-US" sz="2649" b="true">
                <a:solidFill>
                  <a:srgbClr val="000000"/>
                </a:solidFill>
                <a:latin typeface="DejaVu Serif Bold"/>
                <a:ea typeface="DejaVu Serif Bold"/>
                <a:cs typeface="DejaVu Serif Bold"/>
                <a:sym typeface="DejaVu Serif Bold"/>
              </a:rPr>
              <a:t>Phân tích: Từ C→B và AB→C, suy ra A→C→B.</a:t>
            </a:r>
          </a:p>
          <a:p>
            <a:pPr algn="l">
              <a:lnSpc>
                <a:spcPts val="3709"/>
              </a:lnSpc>
            </a:pPr>
            <a:r>
              <a:rPr lang="en-US" sz="2649" b="true">
                <a:solidFill>
                  <a:srgbClr val="000000"/>
                </a:solidFill>
                <a:latin typeface="DejaVu Serif Bold"/>
                <a:ea typeface="DejaVu Serif Bold"/>
                <a:cs typeface="DejaVu Serif Bold"/>
                <a:sym typeface="DejaVu Serif Bold"/>
              </a:rPr>
              <a:t>Khóa: GD+ = GABCDE, vậy GD là khóa.</a:t>
            </a:r>
          </a:p>
          <a:p>
            <a:pPr algn="l">
              <a:lnSpc>
                <a:spcPts val="3709"/>
              </a:lnSpc>
            </a:pPr>
            <a:r>
              <a:rPr lang="en-US" sz="2649" b="true">
                <a:solidFill>
                  <a:srgbClr val="000000"/>
                </a:solidFill>
                <a:latin typeface="DejaVu Serif Bold"/>
                <a:ea typeface="DejaVu Serif Bold"/>
                <a:cs typeface="DejaVu Serif Bold"/>
                <a:sym typeface="DejaVu Serif Bold"/>
              </a:rPr>
              <a:t>1NF: Đạt.</a:t>
            </a:r>
          </a:p>
          <a:p>
            <a:pPr algn="l">
              <a:lnSpc>
                <a:spcPts val="3709"/>
              </a:lnSpc>
            </a:pPr>
            <a:r>
              <a:rPr lang="en-US" sz="2649" b="true">
                <a:solidFill>
                  <a:srgbClr val="000000"/>
                </a:solidFill>
                <a:latin typeface="DejaVu Serif Bold"/>
                <a:ea typeface="DejaVu Serif Bold"/>
                <a:cs typeface="DejaVu Serif Bold"/>
                <a:sym typeface="DejaVu Serif Bold"/>
              </a:rPr>
              <a:t>2NF: Không đạt (G→A: thuộc tính trong khóa xác định thuộc tính ngoài khóa).</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Kết luận: </a:t>
            </a:r>
            <a:r>
              <a:rPr lang="en-US" sz="2649" b="true">
                <a:solidFill>
                  <a:srgbClr val="000000"/>
                </a:solidFill>
                <a:latin typeface="DejaVu Serif Bold"/>
                <a:ea typeface="DejaVu Serif Bold"/>
                <a:cs typeface="DejaVu Serif Bold"/>
                <a:sym typeface="DejaVu Serif Bold"/>
              </a:rPr>
              <a:t>Lược đồ d) đạt 1NF.</a:t>
            </a:r>
          </a:p>
          <a:p>
            <a:pPr algn="l">
              <a:lnSpc>
                <a:spcPts val="3709"/>
              </a:lnSpc>
            </a:pPr>
          </a:p>
          <a:p>
            <a:pPr algn="l">
              <a:lnSpc>
                <a:spcPts val="3709"/>
              </a:lnSpc>
            </a:pPr>
          </a:p>
          <a:p>
            <a:pPr algn="l">
              <a:lnSpc>
                <a:spcPts val="3709"/>
              </a:lnSpc>
            </a:pPr>
          </a:p>
        </p:txBody>
      </p:sp>
      <p:sp>
        <p:nvSpPr>
          <p:cNvPr name="AutoShape 13" id="13"/>
          <p:cNvSpPr/>
          <p:nvPr/>
        </p:nvSpPr>
        <p:spPr>
          <a:xfrm>
            <a:off x="5687960" y="2543015"/>
            <a:ext cx="0" cy="709729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12463458" y="2114390"/>
            <a:ext cx="5676842" cy="10267315"/>
          </a:xfrm>
          <a:prstGeom prst="rect">
            <a:avLst/>
          </a:prstGeom>
        </p:spPr>
        <p:txBody>
          <a:bodyPr anchor="t" rtlCol="false" tIns="0" lIns="0" bIns="0" rIns="0">
            <a:spAutoFit/>
          </a:bodyPr>
          <a:lstStyle/>
          <a:p>
            <a:pPr algn="l">
              <a:lnSpc>
                <a:spcPts val="3709"/>
              </a:lnSpc>
            </a:pPr>
            <a:r>
              <a:rPr lang="en-US" sz="2649" u="sng" b="true">
                <a:solidFill>
                  <a:srgbClr val="000000"/>
                </a:solidFill>
                <a:latin typeface="DejaVu Serif Bold"/>
                <a:ea typeface="DejaVu Serif Bold"/>
                <a:cs typeface="DejaVu Serif Bold"/>
                <a:sym typeface="DejaVu Serif Bold"/>
              </a:rPr>
              <a:t>Phân tích dạng</a:t>
            </a:r>
            <a:r>
              <a:rPr lang="en-US" sz="2649" u="sng" b="true">
                <a:solidFill>
                  <a:srgbClr val="000000"/>
                </a:solidFill>
                <a:latin typeface="DejaVu Serif Bold"/>
                <a:ea typeface="DejaVu Serif Bold"/>
                <a:cs typeface="DejaVu Serif Bold"/>
                <a:sym typeface="DejaVu Serif Bold"/>
              </a:rPr>
              <a:t> chuẩn các lược đồ quan hệ</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e) Q(ABCDEGHI); F={AC→B, BI→ACD, ABC→D, H→I, ACE→BCG, CG→AE}</a:t>
            </a:r>
          </a:p>
          <a:p>
            <a:pPr algn="l">
              <a:lnSpc>
                <a:spcPts val="3709"/>
              </a:lnSpc>
            </a:pPr>
            <a:r>
              <a:rPr lang="en-US" sz="2649" u="sng" b="true">
                <a:solidFill>
                  <a:srgbClr val="000000"/>
                </a:solidFill>
                <a:latin typeface="DejaVu Serif Bold"/>
                <a:ea typeface="DejaVu Serif Bold"/>
                <a:cs typeface="DejaVu Serif Bold"/>
                <a:sym typeface="DejaVu Serif Bold"/>
              </a:rPr>
              <a:t>P</a:t>
            </a:r>
            <a:r>
              <a:rPr lang="en-US" sz="2649" b="true">
                <a:solidFill>
                  <a:srgbClr val="000000"/>
                </a:solidFill>
                <a:latin typeface="DejaVu Serif Bold"/>
                <a:ea typeface="DejaVu Serif Bold"/>
                <a:cs typeface="DejaVu Serif Bold"/>
                <a:sym typeface="DejaVu Serif Bold"/>
              </a:rPr>
              <a:t>hân tích: CG↔ACE (tương đương).</a:t>
            </a:r>
          </a:p>
          <a:p>
            <a:pPr algn="l">
              <a:lnSpc>
                <a:spcPts val="3709"/>
              </a:lnSpc>
            </a:pPr>
            <a:r>
              <a:rPr lang="en-US" sz="2649" b="true">
                <a:solidFill>
                  <a:srgbClr val="000000"/>
                </a:solidFill>
                <a:latin typeface="DejaVu Serif Bold"/>
                <a:ea typeface="DejaVu Serif Bold"/>
                <a:cs typeface="DejaVu Serif Bold"/>
                <a:sym typeface="DejaVu Serif Bold"/>
              </a:rPr>
              <a:t>Khóa: CGH+ = ABCDEGHI, vậy CGH là khóa.</a:t>
            </a:r>
          </a:p>
          <a:p>
            <a:pPr algn="l">
              <a:lnSpc>
                <a:spcPts val="3709"/>
              </a:lnSpc>
            </a:pPr>
            <a:r>
              <a:rPr lang="en-US" sz="2649" b="true">
                <a:solidFill>
                  <a:srgbClr val="000000"/>
                </a:solidFill>
                <a:latin typeface="DejaVu Serif Bold"/>
                <a:ea typeface="DejaVu Serif Bold"/>
                <a:cs typeface="DejaVu Serif Bold"/>
                <a:sym typeface="DejaVu Serif Bold"/>
              </a:rPr>
              <a:t>1NF: Đạt.</a:t>
            </a:r>
          </a:p>
          <a:p>
            <a:pPr algn="l">
              <a:lnSpc>
                <a:spcPts val="3709"/>
              </a:lnSpc>
            </a:pPr>
            <a:r>
              <a:rPr lang="en-US" sz="2649" b="true">
                <a:solidFill>
                  <a:srgbClr val="000000"/>
                </a:solidFill>
                <a:latin typeface="DejaVu Serif Bold"/>
                <a:ea typeface="DejaVu Serif Bold"/>
                <a:cs typeface="DejaVu Serif Bold"/>
                <a:sym typeface="DejaVu Serif Bold"/>
              </a:rPr>
              <a:t>2NF: Không đạt (H→I, CG→AE: thuộc tính trong khóa xác định thuộc tính ngoài khóa).</a:t>
            </a:r>
          </a:p>
          <a:p>
            <a:pPr algn="l">
              <a:lnSpc>
                <a:spcPts val="3709"/>
              </a:lnSpc>
            </a:pPr>
          </a:p>
          <a:p>
            <a:pPr algn="l">
              <a:lnSpc>
                <a:spcPts val="3709"/>
              </a:lnSpc>
            </a:pPr>
            <a:r>
              <a:rPr lang="en-US" sz="2649" u="sng" b="true">
                <a:solidFill>
                  <a:srgbClr val="000000"/>
                </a:solidFill>
                <a:latin typeface="DejaVu Serif Bold"/>
                <a:ea typeface="DejaVu Serif Bold"/>
                <a:cs typeface="DejaVu Serif Bold"/>
                <a:sym typeface="DejaVu Serif Bold"/>
              </a:rPr>
              <a:t>Kết luận:</a:t>
            </a:r>
            <a:r>
              <a:rPr lang="en-US" sz="2649" b="true">
                <a:solidFill>
                  <a:srgbClr val="000000"/>
                </a:solidFill>
                <a:latin typeface="DejaVu Serif Bold"/>
                <a:ea typeface="DejaVu Serif Bold"/>
                <a:cs typeface="DejaVu Serif Bold"/>
                <a:sym typeface="DejaVu Serif Bold"/>
              </a:rPr>
              <a:t> Lược đồ e) đạt 1NF.</a:t>
            </a:r>
          </a:p>
          <a:p>
            <a:pPr algn="l">
              <a:lnSpc>
                <a:spcPts val="3709"/>
              </a:lnSpc>
            </a:pPr>
          </a:p>
          <a:p>
            <a:pPr algn="l">
              <a:lnSpc>
                <a:spcPts val="3709"/>
              </a:lnSpc>
            </a:pPr>
          </a:p>
          <a:p>
            <a:pPr algn="l">
              <a:lnSpc>
                <a:spcPts val="3709"/>
              </a:lnSpc>
            </a:pPr>
          </a:p>
          <a:p>
            <a:pPr algn="l">
              <a:lnSpc>
                <a:spcPts val="3709"/>
              </a:lnSpc>
            </a:pPr>
          </a:p>
          <a:p>
            <a:pPr algn="l">
              <a:lnSpc>
                <a:spcPts val="3709"/>
              </a:lnSpc>
            </a:pPr>
          </a:p>
        </p:txBody>
      </p:sp>
      <p:sp>
        <p:nvSpPr>
          <p:cNvPr name="AutoShape 15" id="15"/>
          <p:cNvSpPr/>
          <p:nvPr/>
        </p:nvSpPr>
        <p:spPr>
          <a:xfrm>
            <a:off x="12390893" y="2543015"/>
            <a:ext cx="0" cy="7097290"/>
          </a:xfrm>
          <a:prstGeom prst="line">
            <a:avLst/>
          </a:prstGeom>
          <a:ln cap="flat" w="38100">
            <a:solidFill>
              <a:srgbClr val="000000"/>
            </a:solidFill>
            <a:prstDash val="solid"/>
            <a:headEnd type="none" len="sm" w="sm"/>
            <a:tailEnd type="none" len="sm" w="sm"/>
          </a:ln>
        </p:spPr>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29108" y="2038864"/>
            <a:ext cx="14200108" cy="7219436"/>
            <a:chOff x="0" y="0"/>
            <a:chExt cx="3739946" cy="1901415"/>
          </a:xfrm>
        </p:grpSpPr>
        <p:sp>
          <p:nvSpPr>
            <p:cNvPr name="Freeform 5" id="5"/>
            <p:cNvSpPr/>
            <p:nvPr/>
          </p:nvSpPr>
          <p:spPr>
            <a:xfrm flipH="false" flipV="false" rot="0">
              <a:off x="0" y="0"/>
              <a:ext cx="3739946" cy="1901415"/>
            </a:xfrm>
            <a:custGeom>
              <a:avLst/>
              <a:gdLst/>
              <a:ahLst/>
              <a:cxnLst/>
              <a:rect r="r" b="b" t="t" l="l"/>
              <a:pathLst>
                <a:path h="1901415" w="3739946">
                  <a:moveTo>
                    <a:pt x="0" y="0"/>
                  </a:moveTo>
                  <a:lnTo>
                    <a:pt x="3739946" y="0"/>
                  </a:lnTo>
                  <a:lnTo>
                    <a:pt x="3739946" y="1901415"/>
                  </a:lnTo>
                  <a:lnTo>
                    <a:pt x="0" y="1901415"/>
                  </a:lnTo>
                  <a:close/>
                </a:path>
              </a:pathLst>
            </a:custGeom>
            <a:solidFill>
              <a:srgbClr val="FFFFFF"/>
            </a:solidFill>
          </p:spPr>
        </p:sp>
        <p:sp>
          <p:nvSpPr>
            <p:cNvPr name="TextBox 6" id="6"/>
            <p:cNvSpPr txBox="true"/>
            <p:nvPr/>
          </p:nvSpPr>
          <p:spPr>
            <a:xfrm>
              <a:off x="0" y="-38100"/>
              <a:ext cx="3739946" cy="193951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2</a:t>
            </a:r>
          </a:p>
        </p:txBody>
      </p:sp>
      <p:sp>
        <p:nvSpPr>
          <p:cNvPr name="TextBox 8" id="8"/>
          <p:cNvSpPr txBox="true"/>
          <p:nvPr/>
        </p:nvSpPr>
        <p:spPr>
          <a:xfrm rot="0">
            <a:off x="2929376" y="2418370"/>
            <a:ext cx="12712412" cy="61671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DejaVu Serif Bold"/>
                <a:ea typeface="DejaVu Serif Bold"/>
                <a:cs typeface="DejaVu Serif Bold"/>
                <a:sym typeface="DejaVu Serif Bold"/>
              </a:rPr>
              <a:t>2</a:t>
            </a:r>
            <a:r>
              <a:rPr lang="en-US" b="true" sz="3200">
                <a:solidFill>
                  <a:srgbClr val="000000"/>
                </a:solidFill>
                <a:latin typeface="DejaVu Serif Bold"/>
                <a:ea typeface="DejaVu Serif Bold"/>
                <a:cs typeface="DejaVu Serif Bold"/>
                <a:sym typeface="DejaVu Serif Bold"/>
              </a:rPr>
              <a:t>/ Kiểm tra dạng chuẩn Q(C,S,Z) F={CS→Z;Z→C}</a:t>
            </a:r>
          </a:p>
          <a:p>
            <a:pPr algn="l">
              <a:lnSpc>
                <a:spcPts val="4480"/>
              </a:lnSpc>
              <a:spcBef>
                <a:spcPct val="0"/>
              </a:spcBef>
            </a:pPr>
          </a:p>
          <a:p>
            <a:pPr algn="l">
              <a:lnSpc>
                <a:spcPts val="4480"/>
              </a:lnSpc>
              <a:spcBef>
                <a:spcPct val="0"/>
              </a:spcBef>
            </a:pPr>
            <a:r>
              <a:rPr lang="en-US" sz="3200">
                <a:solidFill>
                  <a:srgbClr val="000000"/>
                </a:solidFill>
                <a:latin typeface="DejaVu Serif"/>
                <a:ea typeface="DejaVu Serif"/>
                <a:cs typeface="DejaVu Serif"/>
                <a:sym typeface="DejaVu Serif"/>
              </a:rPr>
              <a:t>+ Xét dạng chuẩn 1</a:t>
            </a:r>
          </a:p>
          <a:p>
            <a:pPr algn="l">
              <a:lnSpc>
                <a:spcPts val="4480"/>
              </a:lnSpc>
              <a:spcBef>
                <a:spcPct val="0"/>
              </a:spcBef>
            </a:pPr>
            <a:r>
              <a:rPr lang="en-US" sz="3200">
                <a:solidFill>
                  <a:srgbClr val="000000"/>
                </a:solidFill>
                <a:latin typeface="DejaVu Serif"/>
                <a:ea typeface="DejaVu Serif"/>
                <a:cs typeface="DejaVu Serif"/>
                <a:sym typeface="DejaVu Serif"/>
              </a:rPr>
              <a:t>Vì mọi thuộc tính Q đều là thuộc t</a:t>
            </a:r>
            <a:r>
              <a:rPr lang="en-US" sz="3200">
                <a:solidFill>
                  <a:srgbClr val="000000"/>
                </a:solidFill>
                <a:latin typeface="DejaVu Serif"/>
                <a:ea typeface="DejaVu Serif"/>
                <a:cs typeface="DejaVu Serif"/>
                <a:sym typeface="DejaVu Serif"/>
              </a:rPr>
              <a:t>ính đơn =&gt; Đạt chuẩn 1NF</a:t>
            </a:r>
          </a:p>
          <a:p>
            <a:pPr algn="l">
              <a:lnSpc>
                <a:spcPts val="4480"/>
              </a:lnSpc>
              <a:spcBef>
                <a:spcPct val="0"/>
              </a:spcBef>
            </a:pPr>
            <a:r>
              <a:rPr lang="en-US" sz="3200">
                <a:solidFill>
                  <a:srgbClr val="000000"/>
                </a:solidFill>
                <a:latin typeface="DejaVu Serif"/>
                <a:ea typeface="DejaVu Serif"/>
                <a:cs typeface="DejaVu Serif"/>
                <a:sym typeface="DejaVu Serif"/>
              </a:rPr>
              <a:t>+ Xét dạng chuẩn 2</a:t>
            </a:r>
          </a:p>
          <a:p>
            <a:pPr algn="l">
              <a:lnSpc>
                <a:spcPts val="4480"/>
              </a:lnSpc>
              <a:spcBef>
                <a:spcPct val="0"/>
              </a:spcBef>
            </a:pPr>
            <a:r>
              <a:rPr lang="en-US" sz="3200">
                <a:solidFill>
                  <a:srgbClr val="000000"/>
                </a:solidFill>
                <a:latin typeface="DejaVu Serif"/>
                <a:ea typeface="DejaVu Serif"/>
                <a:cs typeface="DejaVu Serif"/>
                <a:sym typeface="DejaVu Serif"/>
              </a:rPr>
              <a:t>- Ta có CS là khóa chính</a:t>
            </a:r>
          </a:p>
          <a:p>
            <a:pPr algn="l">
              <a:lnSpc>
                <a:spcPts val="4480"/>
              </a:lnSpc>
              <a:spcBef>
                <a:spcPct val="0"/>
              </a:spcBef>
            </a:pPr>
            <a:r>
              <a:rPr lang="en-US" sz="3200">
                <a:solidFill>
                  <a:srgbClr val="000000"/>
                </a:solidFill>
                <a:latin typeface="DejaVu Serif"/>
                <a:ea typeface="DejaVu Serif"/>
                <a:cs typeface="DejaVu Serif"/>
                <a:sym typeface="DejaVu Serif"/>
              </a:rPr>
              <a:t>- Xét PTH Z→C có: Thuộc tính khóa C phụ thuộc vào thuộc tính không khóa Z =&gt; Vi phạm dạng chuẩn 2NF</a:t>
            </a:r>
          </a:p>
          <a:p>
            <a:pPr algn="l">
              <a:lnSpc>
                <a:spcPts val="4480"/>
              </a:lnSpc>
              <a:spcBef>
                <a:spcPct val="0"/>
              </a:spcBef>
            </a:pPr>
            <a:r>
              <a:rPr lang="en-US" sz="3200">
                <a:solidFill>
                  <a:srgbClr val="000000"/>
                </a:solidFill>
                <a:latin typeface="DejaVu Serif"/>
                <a:ea typeface="DejaVu Serif"/>
                <a:cs typeface="DejaVu Serif"/>
                <a:sym typeface="DejaVu Serif"/>
              </a:rPr>
              <a:t>- Do không đạt 2NF =&gt; không đạt 3NF</a:t>
            </a:r>
          </a:p>
          <a:p>
            <a:pPr algn="l">
              <a:lnSpc>
                <a:spcPts val="4480"/>
              </a:lnSpc>
              <a:spcBef>
                <a:spcPct val="0"/>
              </a:spcBef>
            </a:pPr>
          </a:p>
          <a:p>
            <a:pPr algn="l">
              <a:lnSpc>
                <a:spcPts val="4480"/>
              </a:lnSpc>
              <a:spcBef>
                <a:spcPct val="0"/>
              </a:spcBef>
            </a:pPr>
          </a:p>
        </p:txBody>
      </p:sp>
      <p:sp>
        <p:nvSpPr>
          <p:cNvPr name="TextBox 9" id="9"/>
          <p:cNvSpPr txBox="true"/>
          <p:nvPr/>
        </p:nvSpPr>
        <p:spPr>
          <a:xfrm rot="0">
            <a:off x="6714977" y="14892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grpSp>
        <p:nvGrpSpPr>
          <p:cNvPr name="Group 10" id="10"/>
          <p:cNvGrpSpPr/>
          <p:nvPr/>
        </p:nvGrpSpPr>
        <p:grpSpPr>
          <a:xfrm rot="0">
            <a:off x="11332465" y="291797"/>
            <a:ext cx="6527542" cy="1473805"/>
            <a:chOff x="0" y="0"/>
            <a:chExt cx="8703390" cy="1965074"/>
          </a:xfrm>
        </p:grpSpPr>
        <p:sp>
          <p:nvSpPr>
            <p:cNvPr name="Freeform 11" id="11"/>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1271485" y="2671184"/>
            <a:ext cx="14741707" cy="7186582"/>
          </a:xfrm>
          <a:custGeom>
            <a:avLst/>
            <a:gdLst/>
            <a:ahLst/>
            <a:cxnLst/>
            <a:rect r="r" b="b" t="t" l="l"/>
            <a:pathLst>
              <a:path h="7186582" w="14741707">
                <a:moveTo>
                  <a:pt x="0" y="0"/>
                </a:moveTo>
                <a:lnTo>
                  <a:pt x="14741706" y="0"/>
                </a:lnTo>
                <a:lnTo>
                  <a:pt x="14741706" y="7186582"/>
                </a:lnTo>
                <a:lnTo>
                  <a:pt x="0" y="7186582"/>
                </a:lnTo>
                <a:lnTo>
                  <a:pt x="0" y="0"/>
                </a:lnTo>
                <a:close/>
              </a:path>
            </a:pathLst>
          </a:custGeom>
          <a:blipFill>
            <a:blip r:embed="rId3"/>
            <a:stretch>
              <a:fillRect l="0" t="0" r="0" b="0"/>
            </a:stretch>
          </a:blipFill>
        </p:spPr>
      </p:sp>
      <p:sp>
        <p:nvSpPr>
          <p:cNvPr name="TextBox 4" id="4"/>
          <p:cNvSpPr txBox="true"/>
          <p:nvPr/>
        </p:nvSpPr>
        <p:spPr>
          <a:xfrm rot="0">
            <a:off x="6408658" y="1372"/>
            <a:ext cx="3146584" cy="1220167"/>
          </a:xfrm>
          <a:prstGeom prst="rect">
            <a:avLst/>
          </a:prstGeom>
        </p:spPr>
        <p:txBody>
          <a:bodyPr anchor="t" rtlCol="false" tIns="0" lIns="0" bIns="0" rIns="0">
            <a:spAutoFit/>
          </a:bodyPr>
          <a:lstStyle/>
          <a:p>
            <a:pPr algn="ctr">
              <a:lnSpc>
                <a:spcPts val="9921"/>
              </a:lnSpc>
            </a:pPr>
            <a:r>
              <a:rPr lang="en-US" b="true" sz="7086" u="sng">
                <a:solidFill>
                  <a:srgbClr val="FFFFFF"/>
                </a:solidFill>
                <a:latin typeface="Noto Sans Bold"/>
                <a:ea typeface="Noto Sans Bold"/>
                <a:cs typeface="Noto Sans Bold"/>
                <a:sym typeface="Noto Sans Bold"/>
              </a:rPr>
              <a:t>Phần A</a:t>
            </a:r>
          </a:p>
        </p:txBody>
      </p:sp>
      <p:sp>
        <p:nvSpPr>
          <p:cNvPr name="TextBox 5" id="5"/>
          <p:cNvSpPr txBox="true"/>
          <p:nvPr/>
        </p:nvSpPr>
        <p:spPr>
          <a:xfrm rot="0">
            <a:off x="589937" y="1426740"/>
            <a:ext cx="2366724" cy="904240"/>
          </a:xfrm>
          <a:prstGeom prst="rect">
            <a:avLst/>
          </a:prstGeom>
        </p:spPr>
        <p:txBody>
          <a:bodyPr anchor="t" rtlCol="false" tIns="0" lIns="0" bIns="0" rIns="0">
            <a:spAutoFit/>
          </a:bodyPr>
          <a:lstStyle/>
          <a:p>
            <a:pPr algn="ctr">
              <a:lnSpc>
                <a:spcPts val="7279"/>
              </a:lnSpc>
            </a:pPr>
            <a:r>
              <a:rPr lang="en-US" b="true" sz="5199" i="true" u="sng">
                <a:solidFill>
                  <a:srgbClr val="FFFFFF"/>
                </a:solidFill>
                <a:latin typeface="DejaVu Serif Bold Italics"/>
                <a:ea typeface="DejaVu Serif Bold Italics"/>
                <a:cs typeface="DejaVu Serif Bold Italics"/>
                <a:sym typeface="DejaVu Serif Bold Italics"/>
              </a:rPr>
              <a:t>Câu 1:</a:t>
            </a:r>
          </a:p>
        </p:txBody>
      </p:sp>
      <p:sp>
        <p:nvSpPr>
          <p:cNvPr name="TextBox 6" id="6"/>
          <p:cNvSpPr txBox="true"/>
          <p:nvPr/>
        </p:nvSpPr>
        <p:spPr>
          <a:xfrm rot="0">
            <a:off x="2965252" y="1551096"/>
            <a:ext cx="4201954" cy="805764"/>
          </a:xfrm>
          <a:prstGeom prst="rect">
            <a:avLst/>
          </a:prstGeom>
        </p:spPr>
        <p:txBody>
          <a:bodyPr anchor="t" rtlCol="false" tIns="0" lIns="0" bIns="0" rIns="0">
            <a:spAutoFit/>
          </a:bodyPr>
          <a:lstStyle/>
          <a:p>
            <a:pPr algn="ctr">
              <a:lnSpc>
                <a:spcPts val="6407"/>
              </a:lnSpc>
            </a:pPr>
            <a:r>
              <a:rPr lang="en-US" sz="4577" b="true">
                <a:solidFill>
                  <a:srgbClr val="FFFFFF"/>
                </a:solidFill>
                <a:latin typeface="DejaVu Serif Bold"/>
                <a:ea typeface="DejaVu Serif Bold"/>
                <a:cs typeface="DejaVu Serif Bold"/>
                <a:sym typeface="DejaVu Serif Bold"/>
              </a:rPr>
              <a:t>Lược đồ ERD</a:t>
            </a:r>
          </a:p>
        </p:txBody>
      </p:sp>
      <p:sp>
        <p:nvSpPr>
          <p:cNvPr name="Freeform 7" id="7"/>
          <p:cNvSpPr/>
          <p:nvPr/>
        </p:nvSpPr>
        <p:spPr>
          <a:xfrm flipH="false" flipV="false" rot="0">
            <a:off x="11230253" y="144247"/>
            <a:ext cx="7057747" cy="1593516"/>
          </a:xfrm>
          <a:custGeom>
            <a:avLst/>
            <a:gdLst/>
            <a:ahLst/>
            <a:cxnLst/>
            <a:rect r="r" b="b" t="t" l="l"/>
            <a:pathLst>
              <a:path h="1593516" w="7057747">
                <a:moveTo>
                  <a:pt x="0" y="0"/>
                </a:moveTo>
                <a:lnTo>
                  <a:pt x="7057747" y="0"/>
                </a:lnTo>
                <a:lnTo>
                  <a:pt x="7057747" y="1593516"/>
                </a:lnTo>
                <a:lnTo>
                  <a:pt x="0" y="1593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090230" y="188384"/>
            <a:ext cx="6197770" cy="1180465"/>
          </a:xfrm>
          <a:prstGeom prst="rect">
            <a:avLst/>
          </a:prstGeom>
        </p:spPr>
        <p:txBody>
          <a:bodyPr anchor="t" rtlCol="false" tIns="0" lIns="0" bIns="0" rIns="0">
            <a:spAutoFit/>
          </a:bodyPr>
          <a:lstStyle/>
          <a:p>
            <a:pPr algn="l">
              <a:lnSpc>
                <a:spcPts val="4759"/>
              </a:lnSpc>
            </a:pPr>
            <a:r>
              <a:rPr lang="en-US" sz="3399" b="true">
                <a:solidFill>
                  <a:srgbClr val="011442"/>
                </a:solidFill>
                <a:latin typeface="Noto Sans Bold"/>
                <a:ea typeface="Noto Sans Bold"/>
                <a:cs typeface="Noto Sans Bold"/>
                <a:sym typeface="Noto Sans Bold"/>
              </a:rPr>
              <a:t>Võ Hồng Sơn-23665071</a:t>
            </a:r>
          </a:p>
          <a:p>
            <a:pPr algn="l">
              <a:lnSpc>
                <a:spcPts val="4759"/>
              </a:lnSpc>
            </a:pPr>
            <a:r>
              <a:rPr lang="en-US" sz="3399" b="true">
                <a:solidFill>
                  <a:srgbClr val="011442"/>
                </a:solidFill>
                <a:latin typeface="Noto Sans Bold"/>
                <a:ea typeface="Noto Sans Bold"/>
                <a:cs typeface="Noto Sans Bold"/>
                <a:sym typeface="Noto Sans Bold"/>
              </a:rPr>
              <a:t>Chu Thị Thúy Kiều-23655261</a:t>
            </a:r>
          </a:p>
        </p:txBody>
      </p:sp>
    </p:spTree>
  </p:cSld>
  <p:clrMapOvr>
    <a:masterClrMapping/>
  </p:clrMapOvr>
  <p:transition spd="fast">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962268" y="368809"/>
            <a:ext cx="5845368" cy="1319782"/>
            <a:chOff x="0" y="0"/>
            <a:chExt cx="7793824" cy="1759710"/>
          </a:xfrm>
        </p:grpSpPr>
        <p:sp>
          <p:nvSpPr>
            <p:cNvPr name="Freeform 5" id="5"/>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7" id="7"/>
          <p:cNvGrpSpPr/>
          <p:nvPr/>
        </p:nvGrpSpPr>
        <p:grpSpPr>
          <a:xfrm rot="0">
            <a:off x="547259" y="2038864"/>
            <a:ext cx="17260377" cy="7735723"/>
            <a:chOff x="0" y="0"/>
            <a:chExt cx="4545943" cy="2037392"/>
          </a:xfrm>
        </p:grpSpPr>
        <p:sp>
          <p:nvSpPr>
            <p:cNvPr name="Freeform 8" id="8"/>
            <p:cNvSpPr/>
            <p:nvPr/>
          </p:nvSpPr>
          <p:spPr>
            <a:xfrm flipH="false" flipV="false" rot="0">
              <a:off x="0" y="0"/>
              <a:ext cx="4545943" cy="2037392"/>
            </a:xfrm>
            <a:custGeom>
              <a:avLst/>
              <a:gdLst/>
              <a:ahLst/>
              <a:cxnLst/>
              <a:rect r="r" b="b" t="t" l="l"/>
              <a:pathLst>
                <a:path h="2037392" w="4545943">
                  <a:moveTo>
                    <a:pt x="0" y="0"/>
                  </a:moveTo>
                  <a:lnTo>
                    <a:pt x="4545943" y="0"/>
                  </a:lnTo>
                  <a:lnTo>
                    <a:pt x="4545943" y="2037392"/>
                  </a:lnTo>
                  <a:lnTo>
                    <a:pt x="0" y="2037392"/>
                  </a:lnTo>
                  <a:close/>
                </a:path>
              </a:pathLst>
            </a:custGeom>
            <a:solidFill>
              <a:srgbClr val="FFFFFF"/>
            </a:solidFill>
          </p:spPr>
        </p:sp>
        <p:sp>
          <p:nvSpPr>
            <p:cNvPr name="TextBox 9" id="9"/>
            <p:cNvSpPr txBox="true"/>
            <p:nvPr/>
          </p:nvSpPr>
          <p:spPr>
            <a:xfrm>
              <a:off x="0" y="-38100"/>
              <a:ext cx="4545943"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3</a:t>
            </a:r>
          </a:p>
        </p:txBody>
      </p:sp>
      <p:sp>
        <p:nvSpPr>
          <p:cNvPr name="TextBox 11" id="11"/>
          <p:cNvSpPr txBox="true"/>
          <p:nvPr/>
        </p:nvSpPr>
        <p:spPr>
          <a:xfrm rot="0">
            <a:off x="928803" y="2487469"/>
            <a:ext cx="8920821" cy="7155180"/>
          </a:xfrm>
          <a:prstGeom prst="rect">
            <a:avLst/>
          </a:prstGeom>
        </p:spPr>
        <p:txBody>
          <a:bodyPr anchor="t" rtlCol="false" tIns="0" lIns="0" bIns="0" rIns="0">
            <a:spAutoFit/>
          </a:bodyPr>
          <a:lstStyle/>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a:t>
            </a:r>
            <a:r>
              <a:rPr lang="en-US" b="true" sz="2549">
                <a:solidFill>
                  <a:srgbClr val="000000"/>
                </a:solidFill>
                <a:latin typeface="DejaVu Serif Bold"/>
                <a:ea typeface="DejaVu Serif Bold"/>
                <a:cs typeface="DejaVu Serif Bold"/>
                <a:sym typeface="DejaVu Serif Bold"/>
              </a:rPr>
              <a:t>3/ Cho lược đồ CSDL</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Kehoach(NGAY,GIO,PHONG,MONHOC,GIAOVIEN)</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F={NGAY,GIO,PHONG→MONHOC</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MONHOC,NGAY→GIAOVIEN</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NGAY,GIO,PHONG→GIAOVIEN</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MONHOC→GIAOVIEN}</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 Xác định dạng chuẩn cao nhất của Kehoach</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GIẢI</a:t>
            </a:r>
          </a:p>
          <a:p>
            <a:pPr algn="l">
              <a:lnSpc>
                <a:spcPts val="3569"/>
              </a:lnSpc>
              <a:spcBef>
                <a:spcPct val="0"/>
              </a:spcBef>
            </a:pPr>
            <a:r>
              <a:rPr lang="en-US" sz="2549">
                <a:solidFill>
                  <a:srgbClr val="000000"/>
                </a:solidFill>
                <a:latin typeface="DejaVu Serif"/>
                <a:ea typeface="DejaVu Serif"/>
                <a:cs typeface="DejaVu Serif"/>
                <a:sym typeface="DejaVu Serif"/>
              </a:rPr>
              <a:t>Thuộc tính khóa không xuất hiện ở vế phải của FDs:</a:t>
            </a:r>
            <a:r>
              <a:rPr lang="en-US" sz="2549">
                <a:solidFill>
                  <a:srgbClr val="000000"/>
                </a:solidFill>
                <a:latin typeface="DejaVu Serif"/>
                <a:ea typeface="DejaVu Serif"/>
                <a:cs typeface="DejaVu Serif"/>
                <a:sym typeface="DejaVu Serif"/>
              </a:rPr>
              <a:t> NGAY, GIO, PHONG</a:t>
            </a:r>
          </a:p>
          <a:p>
            <a:pPr algn="l">
              <a:lnSpc>
                <a:spcPts val="3569"/>
              </a:lnSpc>
              <a:spcBef>
                <a:spcPct val="0"/>
              </a:spcBef>
            </a:pPr>
            <a:r>
              <a:rPr lang="en-US" sz="2549">
                <a:solidFill>
                  <a:srgbClr val="000000"/>
                </a:solidFill>
                <a:latin typeface="DejaVu Serif"/>
                <a:ea typeface="DejaVu Serif"/>
                <a:cs typeface="DejaVu Serif"/>
                <a:sym typeface="DejaVu Serif"/>
              </a:rPr>
              <a:t>Tính bao đóng (NGAY, GIO, PHONG):</a:t>
            </a:r>
          </a:p>
          <a:p>
            <a:pPr algn="l">
              <a:lnSpc>
                <a:spcPts val="3569"/>
              </a:lnSpc>
              <a:spcBef>
                <a:spcPct val="0"/>
              </a:spcBef>
            </a:pPr>
            <a:r>
              <a:rPr lang="en-US" sz="2549">
                <a:solidFill>
                  <a:srgbClr val="000000"/>
                </a:solidFill>
                <a:latin typeface="DejaVu Serif"/>
                <a:ea typeface="DejaVu Serif"/>
                <a:cs typeface="DejaVu Serif"/>
                <a:sym typeface="DejaVu Serif"/>
              </a:rPr>
              <a:t>-NGAY, GIO, PHONG → MONHOC → Thêm MONHOC </a:t>
            </a:r>
          </a:p>
          <a:p>
            <a:pPr algn="l">
              <a:lnSpc>
                <a:spcPts val="3569"/>
              </a:lnSpc>
              <a:spcBef>
                <a:spcPct val="0"/>
              </a:spcBef>
            </a:pPr>
            <a:r>
              <a:rPr lang="en-US" sz="2549">
                <a:solidFill>
                  <a:srgbClr val="000000"/>
                </a:solidFill>
                <a:latin typeface="DejaVu Serif"/>
                <a:ea typeface="DejaVu Serif"/>
                <a:cs typeface="DejaVu Serif"/>
                <a:sym typeface="DejaVu Serif"/>
              </a:rPr>
              <a:t>-NGAY, GIO, PHONG → GIAOVIEN → Thêm GIAOVIEN</a:t>
            </a:r>
          </a:p>
          <a:p>
            <a:pPr algn="l">
              <a:lnSpc>
                <a:spcPts val="3569"/>
              </a:lnSpc>
              <a:spcBef>
                <a:spcPct val="0"/>
              </a:spcBef>
            </a:pPr>
            <a:r>
              <a:rPr lang="en-US" sz="2549">
                <a:solidFill>
                  <a:srgbClr val="000000"/>
                </a:solidFill>
                <a:latin typeface="DejaVu Serif"/>
                <a:ea typeface="DejaVu Serif"/>
                <a:cs typeface="DejaVu Serif"/>
                <a:sym typeface="DejaVu Serif"/>
              </a:rPr>
              <a:t>→ Bao đóng đủ các thuộc tính</a:t>
            </a:r>
          </a:p>
          <a:p>
            <a:pPr algn="l">
              <a:lnSpc>
                <a:spcPts val="3569"/>
              </a:lnSpc>
              <a:spcBef>
                <a:spcPct val="0"/>
              </a:spcBef>
            </a:pPr>
            <a:r>
              <a:rPr lang="en-US" sz="2549">
                <a:solidFill>
                  <a:srgbClr val="000000"/>
                </a:solidFill>
                <a:latin typeface="DejaVu Serif"/>
                <a:ea typeface="DejaVu Serif"/>
                <a:cs typeface="DejaVu Serif"/>
                <a:sym typeface="DejaVu Serif"/>
              </a:rPr>
              <a:t>→ (NGAY, GIO, PHONG) là khóa chính</a:t>
            </a:r>
          </a:p>
        </p:txBody>
      </p:sp>
      <p:sp>
        <p:nvSpPr>
          <p:cNvPr name="TextBox 12" id="12"/>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3" id="13"/>
          <p:cNvSpPr txBox="true"/>
          <p:nvPr/>
        </p:nvSpPr>
        <p:spPr>
          <a:xfrm rot="0">
            <a:off x="10249743" y="2487469"/>
            <a:ext cx="7009557" cy="4021455"/>
          </a:xfrm>
          <a:prstGeom prst="rect">
            <a:avLst/>
          </a:prstGeom>
        </p:spPr>
        <p:txBody>
          <a:bodyPr anchor="t" rtlCol="false" tIns="0" lIns="0" bIns="0" rIns="0">
            <a:spAutoFit/>
          </a:bodyPr>
          <a:lstStyle/>
          <a:p>
            <a:pPr algn="l">
              <a:lnSpc>
                <a:spcPts val="3569"/>
              </a:lnSpc>
              <a:spcBef>
                <a:spcPct val="0"/>
              </a:spcBef>
            </a:pPr>
            <a:r>
              <a:rPr lang="en-US" sz="2549">
                <a:solidFill>
                  <a:srgbClr val="000000"/>
                </a:solidFill>
                <a:latin typeface="DejaVu Serif"/>
                <a:ea typeface="DejaVu Serif"/>
                <a:cs typeface="DejaVu Serif"/>
                <a:sym typeface="DejaVu Serif"/>
              </a:rPr>
              <a:t>Kiểm tra</a:t>
            </a:r>
            <a:r>
              <a:rPr lang="en-US" sz="2549">
                <a:solidFill>
                  <a:srgbClr val="000000"/>
                </a:solidFill>
                <a:latin typeface="DejaVu Serif"/>
                <a:ea typeface="DejaVu Serif"/>
                <a:cs typeface="DejaVu Serif"/>
                <a:sym typeface="DejaVu Serif"/>
              </a:rPr>
              <a:t> dạng chuẩn</a:t>
            </a:r>
          </a:p>
          <a:p>
            <a:pPr algn="l">
              <a:lnSpc>
                <a:spcPts val="3569"/>
              </a:lnSpc>
              <a:spcBef>
                <a:spcPct val="0"/>
              </a:spcBef>
            </a:pPr>
            <a:r>
              <a:rPr lang="en-US" sz="2549">
                <a:solidFill>
                  <a:srgbClr val="000000"/>
                </a:solidFill>
                <a:latin typeface="DejaVu Serif"/>
                <a:ea typeface="DejaVu Serif"/>
                <a:cs typeface="DejaVu Serif"/>
                <a:sym typeface="DejaVu Serif"/>
              </a:rPr>
              <a:t>Kiểm tra các khoá BCNF, 3NF, 2NF:</a:t>
            </a:r>
          </a:p>
          <a:p>
            <a:pPr algn="l">
              <a:lnSpc>
                <a:spcPts val="3569"/>
              </a:lnSpc>
              <a:spcBef>
                <a:spcPct val="0"/>
              </a:spcBef>
            </a:pPr>
            <a:r>
              <a:rPr lang="en-US" sz="2549">
                <a:solidFill>
                  <a:srgbClr val="000000"/>
                </a:solidFill>
                <a:latin typeface="DejaVu Serif"/>
                <a:ea typeface="DejaVu Serif"/>
                <a:cs typeface="DejaVu Serif"/>
                <a:sym typeface="DejaVu Serif"/>
              </a:rPr>
              <a:t> BNCF Không đạt (vì MONHOC → GIAOVIEN không có vế trái là siêu khóa) </a:t>
            </a:r>
          </a:p>
          <a:p>
            <a:pPr algn="l">
              <a:lnSpc>
                <a:spcPts val="3569"/>
              </a:lnSpc>
              <a:spcBef>
                <a:spcPct val="0"/>
              </a:spcBef>
            </a:pPr>
            <a:r>
              <a:rPr lang="en-US" sz="2549">
                <a:solidFill>
                  <a:srgbClr val="000000"/>
                </a:solidFill>
                <a:latin typeface="DejaVu Serif"/>
                <a:ea typeface="DejaVu Serif"/>
                <a:cs typeface="DejaVu Serif"/>
                <a:sym typeface="DejaVu Serif"/>
              </a:rPr>
              <a:t> 3NF: Không đạt (GIAOVIEN không phải thuộc t</a:t>
            </a:r>
            <a:r>
              <a:rPr lang="en-US" sz="2549">
                <a:solidFill>
                  <a:srgbClr val="000000"/>
                </a:solidFill>
                <a:latin typeface="DejaVu Serif"/>
                <a:ea typeface="DejaVu Serif"/>
                <a:cs typeface="DejaVu Serif"/>
                <a:sym typeface="DejaVu Serif"/>
              </a:rPr>
              <a:t>ính khóa)</a:t>
            </a:r>
          </a:p>
          <a:p>
            <a:pPr algn="l">
              <a:lnSpc>
                <a:spcPts val="3569"/>
              </a:lnSpc>
              <a:spcBef>
                <a:spcPct val="0"/>
              </a:spcBef>
            </a:pPr>
            <a:r>
              <a:rPr lang="en-US" sz="2549">
                <a:solidFill>
                  <a:srgbClr val="000000"/>
                </a:solidFill>
                <a:latin typeface="DejaVu Serif"/>
                <a:ea typeface="DejaVu Serif"/>
                <a:cs typeface="DejaVu Serif"/>
                <a:sym typeface="DejaVu Serif"/>
              </a:rPr>
              <a:t> 2NF: Đạt (không có phụ thuộc bộ phận vào khóa)</a:t>
            </a:r>
          </a:p>
          <a:p>
            <a:pPr algn="l">
              <a:lnSpc>
                <a:spcPts val="3569"/>
              </a:lnSpc>
              <a:spcBef>
                <a:spcPct val="0"/>
              </a:spcBef>
            </a:pPr>
            <a:r>
              <a:rPr lang="en-US" sz="2549">
                <a:solidFill>
                  <a:srgbClr val="000000"/>
                </a:solidFill>
                <a:latin typeface="DejaVu Serif"/>
                <a:ea typeface="DejaVu Serif"/>
                <a:cs typeface="DejaVu Serif"/>
                <a:sym typeface="DejaVu Serif"/>
              </a:rPr>
              <a:t> → Dạng chuẩn cao nhất 2NF</a:t>
            </a:r>
          </a:p>
        </p:txBody>
      </p:sp>
      <p:sp>
        <p:nvSpPr>
          <p:cNvPr name="AutoShape 14" id="14"/>
          <p:cNvSpPr/>
          <p:nvPr/>
        </p:nvSpPr>
        <p:spPr>
          <a:xfrm>
            <a:off x="9868674" y="2544619"/>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868674" y="368809"/>
            <a:ext cx="7938962" cy="1319782"/>
            <a:chOff x="0" y="0"/>
            <a:chExt cx="10585283" cy="1759710"/>
          </a:xfrm>
        </p:grpSpPr>
        <p:sp>
          <p:nvSpPr>
            <p:cNvPr name="Freeform 5" id="5"/>
            <p:cNvSpPr/>
            <p:nvPr/>
          </p:nvSpPr>
          <p:spPr>
            <a:xfrm flipH="false" flipV="false" rot="0">
              <a:off x="0" y="0"/>
              <a:ext cx="10585283" cy="1759710"/>
            </a:xfrm>
            <a:custGeom>
              <a:avLst/>
              <a:gdLst/>
              <a:ahLst/>
              <a:cxnLst/>
              <a:rect r="r" b="b" t="t" l="l"/>
              <a:pathLst>
                <a:path h="1759710" w="10585283">
                  <a:moveTo>
                    <a:pt x="0" y="0"/>
                  </a:moveTo>
                  <a:lnTo>
                    <a:pt x="10585283" y="0"/>
                  </a:lnTo>
                  <a:lnTo>
                    <a:pt x="10585283"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17908" r="0" b="-17908"/>
              </a:stretch>
            </a:blipFill>
          </p:spPr>
        </p:sp>
        <p:sp>
          <p:nvSpPr>
            <p:cNvPr name="TextBox 6" id="6"/>
            <p:cNvSpPr txBox="true"/>
            <p:nvPr/>
          </p:nvSpPr>
          <p:spPr>
            <a:xfrm rot="0">
              <a:off x="1196157" y="374842"/>
              <a:ext cx="938912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47259" y="2038864"/>
            <a:ext cx="17260377" cy="7735723"/>
            <a:chOff x="0" y="0"/>
            <a:chExt cx="4545943" cy="2037392"/>
          </a:xfrm>
        </p:grpSpPr>
        <p:sp>
          <p:nvSpPr>
            <p:cNvPr name="Freeform 8" id="8"/>
            <p:cNvSpPr/>
            <p:nvPr/>
          </p:nvSpPr>
          <p:spPr>
            <a:xfrm flipH="false" flipV="false" rot="0">
              <a:off x="0" y="0"/>
              <a:ext cx="4545943" cy="2037392"/>
            </a:xfrm>
            <a:custGeom>
              <a:avLst/>
              <a:gdLst/>
              <a:ahLst/>
              <a:cxnLst/>
              <a:rect r="r" b="b" t="t" l="l"/>
              <a:pathLst>
                <a:path h="2037392" w="4545943">
                  <a:moveTo>
                    <a:pt x="0" y="0"/>
                  </a:moveTo>
                  <a:lnTo>
                    <a:pt x="4545943" y="0"/>
                  </a:lnTo>
                  <a:lnTo>
                    <a:pt x="4545943" y="2037392"/>
                  </a:lnTo>
                  <a:lnTo>
                    <a:pt x="0" y="2037392"/>
                  </a:lnTo>
                  <a:close/>
                </a:path>
              </a:pathLst>
            </a:custGeom>
            <a:solidFill>
              <a:srgbClr val="FFFFFF"/>
            </a:solidFill>
          </p:spPr>
        </p:sp>
        <p:sp>
          <p:nvSpPr>
            <p:cNvPr name="TextBox 9" id="9"/>
            <p:cNvSpPr txBox="true"/>
            <p:nvPr/>
          </p:nvSpPr>
          <p:spPr>
            <a:xfrm>
              <a:off x="0" y="-38100"/>
              <a:ext cx="4545943"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4</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AutoShape 12" id="12"/>
          <p:cNvSpPr/>
          <p:nvPr/>
        </p:nvSpPr>
        <p:spPr>
          <a:xfrm>
            <a:off x="9868674" y="2544619"/>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751770" y="2197665"/>
            <a:ext cx="9116904" cy="7262320"/>
          </a:xfrm>
          <a:prstGeom prst="rect">
            <a:avLst/>
          </a:prstGeom>
        </p:spPr>
        <p:txBody>
          <a:bodyPr anchor="t" rtlCol="false" tIns="0" lIns="0" bIns="0" rIns="0">
            <a:spAutoFit/>
          </a:bodyPr>
          <a:lstStyle/>
          <a:p>
            <a:pPr algn="l">
              <a:lnSpc>
                <a:spcPts val="3439"/>
              </a:lnSpc>
              <a:spcBef>
                <a:spcPct val="0"/>
              </a:spcBef>
            </a:pPr>
            <a:r>
              <a:rPr lang="en-US" b="true" sz="2456">
                <a:solidFill>
                  <a:srgbClr val="000000"/>
                </a:solidFill>
                <a:latin typeface="Noto Sans Bold"/>
                <a:ea typeface="Noto Sans Bold"/>
                <a:cs typeface="Noto Sans Bold"/>
                <a:sym typeface="Noto Sans Bold"/>
              </a:rPr>
              <a:t>4/ Cho lược đồ quan hệ Q(A,B,C,D) và tập phụ thuộc hàm F </a:t>
            </a:r>
          </a:p>
          <a:p>
            <a:pPr algn="l">
              <a:lnSpc>
                <a:spcPts val="3439"/>
              </a:lnSpc>
              <a:spcBef>
                <a:spcPct val="0"/>
              </a:spcBef>
            </a:pPr>
            <a:r>
              <a:rPr lang="en-US" b="true" sz="2456">
                <a:solidFill>
                  <a:srgbClr val="000000"/>
                </a:solidFill>
                <a:latin typeface="Noto Sans Bold"/>
                <a:ea typeface="Noto Sans Bold"/>
                <a:cs typeface="Noto Sans Bold"/>
                <a:sym typeface="Noto Sans Bold"/>
              </a:rPr>
              <a:t>F = {A→B;B→C; D→B} C = {Q₁(A,C,D); Q₂(B,D)} </a:t>
            </a:r>
          </a:p>
          <a:p>
            <a:pPr algn="l">
              <a:lnSpc>
                <a:spcPts val="3439"/>
              </a:lnSpc>
              <a:spcBef>
                <a:spcPct val="0"/>
              </a:spcBef>
            </a:pPr>
            <a:r>
              <a:rPr lang="en-US" b="true" sz="2456">
                <a:solidFill>
                  <a:srgbClr val="000000"/>
                </a:solidFill>
                <a:latin typeface="Noto Sans Bold"/>
                <a:ea typeface="Noto Sans Bold"/>
                <a:cs typeface="Noto Sans Bold"/>
                <a:sym typeface="Noto Sans Bold"/>
              </a:rPr>
              <a:t>a) Xác định các Fᵢ (những phụ thuộc hàm F được bao trong Qᵢ)</a:t>
            </a:r>
          </a:p>
          <a:p>
            <a:pPr algn="l">
              <a:lnSpc>
                <a:spcPts val="3439"/>
              </a:lnSpc>
              <a:spcBef>
                <a:spcPct val="0"/>
              </a:spcBef>
            </a:pPr>
          </a:p>
          <a:p>
            <a:pPr algn="l">
              <a:lnSpc>
                <a:spcPts val="3439"/>
              </a:lnSpc>
              <a:spcBef>
                <a:spcPct val="0"/>
              </a:spcBef>
            </a:pPr>
            <a:r>
              <a:rPr lang="en-US" b="true" sz="2456">
                <a:solidFill>
                  <a:srgbClr val="000000"/>
                </a:solidFill>
                <a:latin typeface="Noto Sans Bold"/>
                <a:ea typeface="Noto Sans Bold"/>
                <a:cs typeface="Noto Sans Bold"/>
                <a:sym typeface="Noto Sans Bold"/>
              </a:rPr>
              <a:t>GIẢI</a:t>
            </a:r>
          </a:p>
          <a:p>
            <a:pPr algn="l">
              <a:lnSpc>
                <a:spcPts val="3439"/>
              </a:lnSpc>
              <a:spcBef>
                <a:spcPct val="0"/>
              </a:spcBef>
            </a:pPr>
            <a:r>
              <a:rPr lang="en-US" sz="2456">
                <a:solidFill>
                  <a:srgbClr val="000000"/>
                </a:solidFill>
                <a:latin typeface="Noto Sans"/>
                <a:ea typeface="Noto Sans"/>
                <a:cs typeface="Noto Sans"/>
                <a:sym typeface="Noto Sans"/>
              </a:rPr>
              <a:t>Xác định F₁ cho Q₁(A,C,D):</a:t>
            </a:r>
          </a:p>
          <a:p>
            <a:pPr algn="l">
              <a:lnSpc>
                <a:spcPts val="3439"/>
              </a:lnSpc>
              <a:spcBef>
                <a:spcPct val="0"/>
              </a:spcBef>
            </a:pPr>
            <a:r>
              <a:rPr lang="en-US" sz="2456">
                <a:solidFill>
                  <a:srgbClr val="000000"/>
                </a:solidFill>
                <a:latin typeface="Noto Sans"/>
                <a:ea typeface="Noto Sans"/>
                <a:cs typeface="Noto Sans"/>
                <a:sym typeface="Noto Sans"/>
              </a:rPr>
              <a:t>Xét F = {A→B; B→C; D→B}.</a:t>
            </a:r>
          </a:p>
          <a:p>
            <a:pPr algn="l">
              <a:lnSpc>
                <a:spcPts val="3439"/>
              </a:lnSpc>
              <a:spcBef>
                <a:spcPct val="0"/>
              </a:spcBef>
            </a:pPr>
            <a:r>
              <a:rPr lang="en-US" sz="2456">
                <a:solidFill>
                  <a:srgbClr val="000000"/>
                </a:solidFill>
                <a:latin typeface="Noto Sans"/>
                <a:ea typeface="Noto Sans"/>
                <a:cs typeface="Noto Sans"/>
                <a:sym typeface="Noto Sans"/>
              </a:rPr>
              <a:t>A→B: B không thuộc Q₁. Loại.</a:t>
            </a:r>
          </a:p>
          <a:p>
            <a:pPr algn="l">
              <a:lnSpc>
                <a:spcPts val="3439"/>
              </a:lnSpc>
              <a:spcBef>
                <a:spcPct val="0"/>
              </a:spcBef>
            </a:pPr>
            <a:r>
              <a:rPr lang="en-US" sz="2456">
                <a:solidFill>
                  <a:srgbClr val="000000"/>
                </a:solidFill>
                <a:latin typeface="Noto Sans"/>
                <a:ea typeface="Noto Sans"/>
                <a:cs typeface="Noto Sans"/>
                <a:sym typeface="Noto Sans"/>
              </a:rPr>
              <a:t>B→C: B không thuộc Q₁. Loại.</a:t>
            </a:r>
          </a:p>
          <a:p>
            <a:pPr algn="l">
              <a:lnSpc>
                <a:spcPts val="3439"/>
              </a:lnSpc>
              <a:spcBef>
                <a:spcPct val="0"/>
              </a:spcBef>
            </a:pPr>
            <a:r>
              <a:rPr lang="en-US" sz="2456">
                <a:solidFill>
                  <a:srgbClr val="000000"/>
                </a:solidFill>
                <a:latin typeface="Noto Sans"/>
                <a:ea typeface="Noto Sans"/>
                <a:cs typeface="Noto Sans"/>
                <a:sym typeface="Noto Sans"/>
              </a:rPr>
              <a:t>D→B: B không thuộc Q₁. Loại.</a:t>
            </a:r>
          </a:p>
          <a:p>
            <a:pPr algn="l">
              <a:lnSpc>
                <a:spcPts val="3439"/>
              </a:lnSpc>
              <a:spcBef>
                <a:spcPct val="0"/>
              </a:spcBef>
            </a:pPr>
            <a:r>
              <a:rPr lang="en-US" sz="2456">
                <a:solidFill>
                  <a:srgbClr val="000000"/>
                </a:solidFill>
                <a:latin typeface="Noto Sans"/>
                <a:ea typeface="Noto Sans"/>
                <a:cs typeface="Noto Sans"/>
                <a:sym typeface="Noto Sans"/>
              </a:rPr>
              <a:t>Xét các phụ thuộc hàm suy diễn: </a:t>
            </a:r>
          </a:p>
          <a:p>
            <a:pPr algn="l">
              <a:lnSpc>
                <a:spcPts val="3439"/>
              </a:lnSpc>
              <a:spcBef>
                <a:spcPct val="0"/>
              </a:spcBef>
            </a:pPr>
            <a:r>
              <a:rPr lang="en-US" sz="2456">
                <a:solidFill>
                  <a:srgbClr val="000000"/>
                </a:solidFill>
                <a:latin typeface="Noto Sans"/>
                <a:ea typeface="Noto Sans"/>
                <a:cs typeface="Noto Sans"/>
                <a:sym typeface="Noto Sans"/>
              </a:rPr>
              <a:t>Từ A→B và B→C, ta suy ra A→C (bắc cầu). Cả A và C đều thuộc Q₁. Vậy A→C thuộc F₁.</a:t>
            </a:r>
          </a:p>
          <a:p>
            <a:pPr algn="l">
              <a:lnSpc>
                <a:spcPts val="3439"/>
              </a:lnSpc>
              <a:spcBef>
                <a:spcPct val="0"/>
              </a:spcBef>
            </a:pPr>
            <a:r>
              <a:rPr lang="en-US" sz="2456">
                <a:solidFill>
                  <a:srgbClr val="000000"/>
                </a:solidFill>
                <a:latin typeface="Noto Sans"/>
                <a:ea typeface="Noto Sans"/>
                <a:cs typeface="Noto Sans"/>
                <a:sym typeface="Noto Sans"/>
              </a:rPr>
              <a:t>Từ D→B và B→C, ta suy ra D→C (bắc cầu). Cả D và C đều thuộc Q₁. Vậy D→C thuộc F₁.</a:t>
            </a:r>
          </a:p>
          <a:p>
            <a:pPr algn="l">
              <a:lnSpc>
                <a:spcPts val="3439"/>
              </a:lnSpc>
              <a:spcBef>
                <a:spcPct val="0"/>
              </a:spcBef>
            </a:pPr>
            <a:r>
              <a:rPr lang="en-US" b="true" sz="2456">
                <a:solidFill>
                  <a:srgbClr val="000000"/>
                </a:solidFill>
                <a:latin typeface="Noto Sans Bold"/>
                <a:ea typeface="Noto Sans Bold"/>
                <a:cs typeface="Noto Sans Bold"/>
                <a:sym typeface="Noto Sans Bold"/>
              </a:rPr>
              <a:t>Kết luận: F₁ = { A → C, D → C }.</a:t>
            </a:r>
          </a:p>
        </p:txBody>
      </p:sp>
      <p:sp>
        <p:nvSpPr>
          <p:cNvPr name="TextBox 14" id="14"/>
          <p:cNvSpPr txBox="true"/>
          <p:nvPr/>
        </p:nvSpPr>
        <p:spPr>
          <a:xfrm rot="0">
            <a:off x="10283763" y="2467174"/>
            <a:ext cx="7542923" cy="7042853"/>
          </a:xfrm>
          <a:prstGeom prst="rect">
            <a:avLst/>
          </a:prstGeom>
        </p:spPr>
        <p:txBody>
          <a:bodyPr anchor="t" rtlCol="false" tIns="0" lIns="0" bIns="0" rIns="0">
            <a:spAutoFit/>
          </a:bodyPr>
          <a:lstStyle/>
          <a:p>
            <a:pPr algn="l">
              <a:lnSpc>
                <a:spcPts val="3986"/>
              </a:lnSpc>
              <a:spcBef>
                <a:spcPct val="0"/>
              </a:spcBef>
            </a:pPr>
            <a:r>
              <a:rPr lang="en-US" b="true" sz="2847">
                <a:solidFill>
                  <a:srgbClr val="000000"/>
                </a:solidFill>
                <a:latin typeface="Noto Sans Bold"/>
                <a:ea typeface="Noto Sans Bold"/>
                <a:cs typeface="Noto Sans Bold"/>
                <a:sym typeface="Noto Sans Bold"/>
              </a:rPr>
              <a:t>Xác định F₂ cho Q₂(B,D):</a:t>
            </a:r>
          </a:p>
          <a:p>
            <a:pPr algn="l">
              <a:lnSpc>
                <a:spcPts val="3986"/>
              </a:lnSpc>
              <a:spcBef>
                <a:spcPct val="0"/>
              </a:spcBef>
            </a:pPr>
            <a:r>
              <a:rPr lang="en-US" sz="2847">
                <a:solidFill>
                  <a:srgbClr val="000000"/>
                </a:solidFill>
                <a:latin typeface="Noto Sans"/>
                <a:ea typeface="Noto Sans"/>
                <a:cs typeface="Noto Sans"/>
                <a:sym typeface="Noto Sans"/>
              </a:rPr>
              <a:t>Xét F = {A→B; B→C; D→B}.</a:t>
            </a:r>
          </a:p>
          <a:p>
            <a:pPr algn="l">
              <a:lnSpc>
                <a:spcPts val="3986"/>
              </a:lnSpc>
              <a:spcBef>
                <a:spcPct val="0"/>
              </a:spcBef>
            </a:pPr>
            <a:r>
              <a:rPr lang="en-US" sz="2847">
                <a:solidFill>
                  <a:srgbClr val="000000"/>
                </a:solidFill>
                <a:latin typeface="Noto Sans"/>
                <a:ea typeface="Noto Sans"/>
                <a:cs typeface="Noto Sans"/>
                <a:sym typeface="Noto Sans"/>
              </a:rPr>
              <a:t>A→B: A không thuộc Q₂. Loại.</a:t>
            </a:r>
          </a:p>
          <a:p>
            <a:pPr algn="l">
              <a:lnSpc>
                <a:spcPts val="3986"/>
              </a:lnSpc>
              <a:spcBef>
                <a:spcPct val="0"/>
              </a:spcBef>
            </a:pPr>
            <a:r>
              <a:rPr lang="en-US" sz="2847">
                <a:solidFill>
                  <a:srgbClr val="000000"/>
                </a:solidFill>
                <a:latin typeface="Noto Sans"/>
                <a:ea typeface="Noto Sans"/>
                <a:cs typeface="Noto Sans"/>
                <a:sym typeface="Noto Sans"/>
              </a:rPr>
              <a:t>B→C: C không thuộc Q₂. Loại.</a:t>
            </a:r>
          </a:p>
          <a:p>
            <a:pPr algn="l">
              <a:lnSpc>
                <a:spcPts val="3986"/>
              </a:lnSpc>
              <a:spcBef>
                <a:spcPct val="0"/>
              </a:spcBef>
            </a:pPr>
            <a:r>
              <a:rPr lang="en-US" sz="2847">
                <a:solidFill>
                  <a:srgbClr val="000000"/>
                </a:solidFill>
                <a:latin typeface="Noto Sans"/>
                <a:ea typeface="Noto Sans"/>
                <a:cs typeface="Noto Sans"/>
                <a:sym typeface="Noto Sans"/>
              </a:rPr>
              <a:t>D→B: Cả D và B đều thuộc Q₂. Vậy D→B thuộc F₂.</a:t>
            </a:r>
          </a:p>
          <a:p>
            <a:pPr algn="l">
              <a:lnSpc>
                <a:spcPts val="3986"/>
              </a:lnSpc>
              <a:spcBef>
                <a:spcPct val="0"/>
              </a:spcBef>
            </a:pPr>
            <a:r>
              <a:rPr lang="en-US" sz="2847">
                <a:solidFill>
                  <a:srgbClr val="000000"/>
                </a:solidFill>
                <a:latin typeface="Noto Sans"/>
                <a:ea typeface="Noto Sans"/>
                <a:cs typeface="Noto Sans"/>
                <a:sym typeface="Noto Sans"/>
              </a:rPr>
              <a:t>Xét các phụ thuộc hàm suy diễn: Không có phụ thuộc hàm nào khác chỉ chứa B và D được suy ra từ F.</a:t>
            </a:r>
          </a:p>
          <a:p>
            <a:pPr algn="l">
              <a:lnSpc>
                <a:spcPts val="3986"/>
              </a:lnSpc>
              <a:spcBef>
                <a:spcPct val="0"/>
              </a:spcBef>
            </a:pPr>
            <a:r>
              <a:rPr lang="en-US" b="true" sz="2847">
                <a:solidFill>
                  <a:srgbClr val="000000"/>
                </a:solidFill>
                <a:latin typeface="Noto Sans Bold"/>
                <a:ea typeface="Noto Sans Bold"/>
                <a:cs typeface="Noto Sans Bold"/>
                <a:sym typeface="Noto Sans Bold"/>
              </a:rPr>
              <a:t>Kết luận: F₂ = { D → B }.</a:t>
            </a:r>
          </a:p>
          <a:p>
            <a:pPr algn="l">
              <a:lnSpc>
                <a:spcPts val="3986"/>
              </a:lnSpc>
              <a:spcBef>
                <a:spcPct val="0"/>
              </a:spcBef>
            </a:pPr>
            <a:r>
              <a:rPr lang="en-US" sz="2847">
                <a:solidFill>
                  <a:srgbClr val="000000"/>
                </a:solidFill>
                <a:latin typeface="Noto Sans"/>
                <a:ea typeface="Noto Sans"/>
                <a:cs typeface="Noto Sans"/>
                <a:sym typeface="Noto Sans"/>
              </a:rPr>
              <a:t>Vậy, các tập phụ thuộc hàm được bao trong Q₁ và Q₂ là:</a:t>
            </a:r>
          </a:p>
          <a:p>
            <a:pPr algn="l">
              <a:lnSpc>
                <a:spcPts val="3986"/>
              </a:lnSpc>
              <a:spcBef>
                <a:spcPct val="0"/>
              </a:spcBef>
            </a:pPr>
            <a:r>
              <a:rPr lang="en-US" sz="2847">
                <a:solidFill>
                  <a:srgbClr val="000000"/>
                </a:solidFill>
                <a:latin typeface="Noto Sans"/>
                <a:ea typeface="Noto Sans"/>
                <a:cs typeface="Noto Sans"/>
                <a:sym typeface="Noto Sans"/>
              </a:rPr>
              <a:t>· F₁ = { A → C, D → C }</a:t>
            </a:r>
          </a:p>
          <a:p>
            <a:pPr algn="l">
              <a:lnSpc>
                <a:spcPts val="3986"/>
              </a:lnSpc>
              <a:spcBef>
                <a:spcPct val="0"/>
              </a:spcBef>
            </a:pPr>
            <a:r>
              <a:rPr lang="en-US" sz="2847">
                <a:solidFill>
                  <a:srgbClr val="000000"/>
                </a:solidFill>
                <a:latin typeface="Noto Sans"/>
                <a:ea typeface="Noto Sans"/>
                <a:cs typeface="Noto Sans"/>
                <a:sym typeface="Noto Sans"/>
              </a:rPr>
              <a:t>· F₂ = { D → B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962268" y="368809"/>
            <a:ext cx="5845368" cy="1319782"/>
            <a:chOff x="0" y="0"/>
            <a:chExt cx="7793824" cy="1759710"/>
          </a:xfrm>
        </p:grpSpPr>
        <p:sp>
          <p:nvSpPr>
            <p:cNvPr name="Freeform 5" id="5"/>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7" id="7"/>
          <p:cNvGrpSpPr/>
          <p:nvPr/>
        </p:nvGrpSpPr>
        <p:grpSpPr>
          <a:xfrm rot="0">
            <a:off x="444351" y="2038864"/>
            <a:ext cx="17363285" cy="7735723"/>
            <a:chOff x="0" y="0"/>
            <a:chExt cx="4573046" cy="2037392"/>
          </a:xfrm>
        </p:grpSpPr>
        <p:sp>
          <p:nvSpPr>
            <p:cNvPr name="Freeform 8" id="8"/>
            <p:cNvSpPr/>
            <p:nvPr/>
          </p:nvSpPr>
          <p:spPr>
            <a:xfrm flipH="false" flipV="false" rot="0">
              <a:off x="0" y="0"/>
              <a:ext cx="4573046" cy="2037392"/>
            </a:xfrm>
            <a:custGeom>
              <a:avLst/>
              <a:gdLst/>
              <a:ahLst/>
              <a:cxnLst/>
              <a:rect r="r" b="b" t="t" l="l"/>
              <a:pathLst>
                <a:path h="2037392" w="4573046">
                  <a:moveTo>
                    <a:pt x="0" y="0"/>
                  </a:moveTo>
                  <a:lnTo>
                    <a:pt x="4573046" y="0"/>
                  </a:lnTo>
                  <a:lnTo>
                    <a:pt x="4573046" y="2037392"/>
                  </a:lnTo>
                  <a:lnTo>
                    <a:pt x="0" y="2037392"/>
                  </a:lnTo>
                  <a:close/>
                </a:path>
              </a:pathLst>
            </a:custGeom>
            <a:solidFill>
              <a:srgbClr val="FFFFFF"/>
            </a:solidFill>
          </p:spPr>
        </p:sp>
        <p:sp>
          <p:nvSpPr>
            <p:cNvPr name="TextBox 9" id="9"/>
            <p:cNvSpPr txBox="true"/>
            <p:nvPr/>
          </p:nvSpPr>
          <p:spPr>
            <a:xfrm>
              <a:off x="0" y="-38100"/>
              <a:ext cx="4573046"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5</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928840" y="1981714"/>
            <a:ext cx="7247432" cy="8498205"/>
          </a:xfrm>
          <a:prstGeom prst="rect">
            <a:avLst/>
          </a:prstGeom>
        </p:spPr>
        <p:txBody>
          <a:bodyPr anchor="t" rtlCol="false" tIns="0" lIns="0" bIns="0" rIns="0">
            <a:spAutoFit/>
          </a:bodyPr>
          <a:lstStyle/>
          <a:p>
            <a:pPr algn="l">
              <a:lnSpc>
                <a:spcPts val="3569"/>
              </a:lnSpc>
            </a:pPr>
            <a:r>
              <a:rPr lang="en-US" sz="2549" b="true">
                <a:solidFill>
                  <a:srgbClr val="000000"/>
                </a:solidFill>
                <a:latin typeface="DejaVu Serif Bold"/>
                <a:ea typeface="DejaVu Serif Bold"/>
                <a:cs typeface="DejaVu Serif Bold"/>
                <a:sym typeface="DejaVu Serif Bold"/>
              </a:rPr>
              <a:t> </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5/ </a:t>
            </a:r>
            <a:r>
              <a:rPr lang="en-US" b="true" sz="2549">
                <a:solidFill>
                  <a:srgbClr val="000000"/>
                </a:solidFill>
                <a:latin typeface="DejaVu Serif Bold"/>
                <a:ea typeface="DejaVu Serif Bold"/>
                <a:cs typeface="DejaVu Serif Bold"/>
                <a:sym typeface="DejaVu Serif Bold"/>
              </a:rPr>
              <a:t>Giả sử ta có lược đồ qu</a:t>
            </a:r>
            <a:r>
              <a:rPr lang="en-US" b="true" sz="2549">
                <a:solidFill>
                  <a:srgbClr val="000000"/>
                </a:solidFill>
                <a:latin typeface="DejaVu Serif Bold"/>
                <a:ea typeface="DejaVu Serif Bold"/>
                <a:cs typeface="DejaVu Serif Bold"/>
                <a:sym typeface="DejaVu Serif Bold"/>
              </a:rPr>
              <a:t>an hệ Q(C,D,E,G,H,K) và tập phụ thuộc hàm F như sau;</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F = {CK→ H; C →D; E→C; E →G; CK →E}</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 Từ tập F, hãy chứng minh EK → DH</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b) Tìm tất cả các khóa của Q.</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c) Xác định dạng chuẩn của Q</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GIẢI</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 Từ tập F, hãy chứng minh EK → DH</a:t>
            </a:r>
          </a:p>
          <a:p>
            <a:pPr algn="l">
              <a:lnSpc>
                <a:spcPts val="3569"/>
              </a:lnSpc>
              <a:spcBef>
                <a:spcPct val="0"/>
              </a:spcBef>
            </a:pPr>
            <a:r>
              <a:rPr lang="en-US" sz="2549">
                <a:solidFill>
                  <a:srgbClr val="000000"/>
                </a:solidFill>
                <a:latin typeface="DejaVu Serif"/>
                <a:ea typeface="DejaVu Serif"/>
                <a:cs typeface="DejaVu Serif"/>
                <a:sym typeface="DejaVu Serif"/>
              </a:rPr>
              <a:t>1) E→C </a:t>
            </a:r>
          </a:p>
          <a:p>
            <a:pPr algn="l">
              <a:lnSpc>
                <a:spcPts val="3569"/>
              </a:lnSpc>
              <a:spcBef>
                <a:spcPct val="0"/>
              </a:spcBef>
            </a:pPr>
            <a:r>
              <a:rPr lang="en-US" sz="2549">
                <a:solidFill>
                  <a:srgbClr val="000000"/>
                </a:solidFill>
                <a:latin typeface="DejaVu Serif"/>
                <a:ea typeface="DejaVu Serif"/>
                <a:cs typeface="DejaVu Serif"/>
                <a:sym typeface="DejaVu Serif"/>
              </a:rPr>
              <a:t>2) EK → CK (thêm vào(1))</a:t>
            </a:r>
          </a:p>
          <a:p>
            <a:pPr algn="l">
              <a:lnSpc>
                <a:spcPts val="3569"/>
              </a:lnSpc>
              <a:spcBef>
                <a:spcPct val="0"/>
              </a:spcBef>
            </a:pPr>
            <a:r>
              <a:rPr lang="en-US" sz="2549">
                <a:solidFill>
                  <a:srgbClr val="000000"/>
                </a:solidFill>
                <a:latin typeface="DejaVu Serif"/>
                <a:ea typeface="DejaVu Serif"/>
                <a:cs typeface="DejaVu Serif"/>
                <a:sym typeface="DejaVu Serif"/>
              </a:rPr>
              <a:t>3) CK → H </a:t>
            </a:r>
          </a:p>
          <a:p>
            <a:pPr algn="l">
              <a:lnSpc>
                <a:spcPts val="3569"/>
              </a:lnSpc>
              <a:spcBef>
                <a:spcPct val="0"/>
              </a:spcBef>
            </a:pPr>
            <a:r>
              <a:rPr lang="en-US" sz="2549">
                <a:solidFill>
                  <a:srgbClr val="000000"/>
                </a:solidFill>
                <a:latin typeface="DejaVu Serif"/>
                <a:ea typeface="DejaVu Serif"/>
                <a:cs typeface="DejaVu Serif"/>
                <a:sym typeface="DejaVu Serif"/>
              </a:rPr>
              <a:t>4) EK → H (từ (2) và (3), tính bắc cầu)</a:t>
            </a:r>
          </a:p>
          <a:p>
            <a:pPr algn="l">
              <a:lnSpc>
                <a:spcPts val="3569"/>
              </a:lnSpc>
              <a:spcBef>
                <a:spcPct val="0"/>
              </a:spcBef>
            </a:pPr>
            <a:r>
              <a:rPr lang="en-US" sz="2549">
                <a:solidFill>
                  <a:srgbClr val="000000"/>
                </a:solidFill>
                <a:latin typeface="DejaVu Serif"/>
                <a:ea typeface="DejaVu Serif"/>
                <a:cs typeface="DejaVu Serif"/>
                <a:sym typeface="DejaVu Serif"/>
              </a:rPr>
              <a:t>5) C →D </a:t>
            </a:r>
          </a:p>
          <a:p>
            <a:pPr algn="l">
              <a:lnSpc>
                <a:spcPts val="3569"/>
              </a:lnSpc>
              <a:spcBef>
                <a:spcPct val="0"/>
              </a:spcBef>
            </a:pPr>
            <a:r>
              <a:rPr lang="en-US" sz="2549">
                <a:solidFill>
                  <a:srgbClr val="000000"/>
                </a:solidFill>
                <a:latin typeface="DejaVu Serif"/>
                <a:ea typeface="DejaVu Serif"/>
                <a:cs typeface="DejaVu Serif"/>
                <a:sym typeface="DejaVu Serif"/>
              </a:rPr>
              <a:t>6) E → D (từ (1) và (5), tính bắc cầu)</a:t>
            </a:r>
          </a:p>
          <a:p>
            <a:pPr algn="l">
              <a:lnSpc>
                <a:spcPts val="3569"/>
              </a:lnSpc>
              <a:spcBef>
                <a:spcPct val="0"/>
              </a:spcBef>
            </a:pPr>
            <a:r>
              <a:rPr lang="en-US" sz="2549">
                <a:solidFill>
                  <a:srgbClr val="000000"/>
                </a:solidFill>
                <a:latin typeface="DejaVu Serif"/>
                <a:ea typeface="DejaVu Serif"/>
                <a:cs typeface="DejaVu Serif"/>
                <a:sym typeface="DejaVu Serif"/>
              </a:rPr>
              <a:t>7) EK → D (thêm vào (6))</a:t>
            </a:r>
          </a:p>
          <a:p>
            <a:pPr algn="l">
              <a:lnSpc>
                <a:spcPts val="3569"/>
              </a:lnSpc>
              <a:spcBef>
                <a:spcPct val="0"/>
              </a:spcBef>
            </a:pPr>
            <a:r>
              <a:rPr lang="en-US" sz="2549">
                <a:solidFill>
                  <a:srgbClr val="000000"/>
                </a:solidFill>
                <a:latin typeface="DejaVu Serif"/>
                <a:ea typeface="DejaVu Serif"/>
                <a:cs typeface="DejaVu Serif"/>
                <a:sym typeface="DejaVu Serif"/>
              </a:rPr>
              <a:t>8) EK → DH (từ (4) và (7), tính kết hợp) </a:t>
            </a:r>
          </a:p>
          <a:p>
            <a:pPr algn="l">
              <a:lnSpc>
                <a:spcPts val="3569"/>
              </a:lnSpc>
              <a:spcBef>
                <a:spcPct val="0"/>
              </a:spcBef>
            </a:pPr>
          </a:p>
        </p:txBody>
      </p:sp>
      <p:sp>
        <p:nvSpPr>
          <p:cNvPr name="AutoShape 13" id="13"/>
          <p:cNvSpPr/>
          <p:nvPr/>
        </p:nvSpPr>
        <p:spPr>
          <a:xfrm>
            <a:off x="8157221" y="2486909"/>
            <a:ext cx="0" cy="709729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8460102" y="2550795"/>
            <a:ext cx="5150165" cy="7155180"/>
          </a:xfrm>
          <a:prstGeom prst="rect">
            <a:avLst/>
          </a:prstGeom>
        </p:spPr>
        <p:txBody>
          <a:bodyPr anchor="t" rtlCol="false" tIns="0" lIns="0" bIns="0" rIns="0">
            <a:spAutoFit/>
          </a:bodyPr>
          <a:lstStyle/>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b</a:t>
            </a:r>
            <a:r>
              <a:rPr lang="en-US" b="true" sz="2549">
                <a:solidFill>
                  <a:srgbClr val="000000"/>
                </a:solidFill>
                <a:latin typeface="DejaVu Serif Bold"/>
                <a:ea typeface="DejaVu Serif Bold"/>
                <a:cs typeface="DejaVu Serif Bold"/>
                <a:sym typeface="DejaVu Serif Bold"/>
              </a:rPr>
              <a:t>) Tìm tất cả các khóa của Q</a:t>
            </a:r>
            <a:r>
              <a:rPr lang="en-US" sz="2549">
                <a:solidFill>
                  <a:srgbClr val="000000"/>
                </a:solidFill>
                <a:latin typeface="DejaVu Serif"/>
                <a:ea typeface="DejaVu Serif"/>
                <a:cs typeface="DejaVu Serif"/>
                <a:sym typeface="DejaVu Serif"/>
              </a:rPr>
              <a:t>.</a:t>
            </a:r>
          </a:p>
          <a:p>
            <a:pPr algn="l">
              <a:lnSpc>
                <a:spcPts val="3569"/>
              </a:lnSpc>
              <a:spcBef>
                <a:spcPct val="0"/>
              </a:spcBef>
            </a:pPr>
            <a:r>
              <a:rPr lang="en-US" sz="2549">
                <a:solidFill>
                  <a:srgbClr val="000000"/>
                </a:solidFill>
                <a:latin typeface="DejaVu Serif"/>
                <a:ea typeface="DejaVu Serif"/>
                <a:cs typeface="DejaVu Serif"/>
                <a:sym typeface="DejaVu Serif"/>
              </a:rPr>
              <a:t>Thử {E, K}⁺</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{E, K}⁺ = {E, K}</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E → C</a:t>
            </a:r>
            <a:r>
              <a:rPr lang="en-US" sz="2549">
                <a:solidFill>
                  <a:srgbClr val="000000"/>
                </a:solidFill>
                <a:latin typeface="DejaVu Serif"/>
                <a:ea typeface="DejaVu Serif"/>
                <a:cs typeface="DejaVu Serif"/>
                <a:sym typeface="DejaVu Serif"/>
              </a:rPr>
              <a:t> ={E, K, C}</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 → D = {E, K, C, D}</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CK → H = {E, K, C, D, H}</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E → G = {E, K, C, D, H, G}</a:t>
            </a:r>
          </a:p>
          <a:p>
            <a:pPr algn="l">
              <a:lnSpc>
                <a:spcPts val="3569"/>
              </a:lnSpc>
              <a:spcBef>
                <a:spcPct val="0"/>
              </a:spcBef>
            </a:pPr>
            <a:r>
              <a:rPr lang="en-US" sz="2549">
                <a:solidFill>
                  <a:srgbClr val="000000"/>
                </a:solidFill>
                <a:latin typeface="DejaVu Serif"/>
                <a:ea typeface="DejaVu Serif"/>
                <a:cs typeface="DejaVu Serif"/>
                <a:sym typeface="DejaVu Serif"/>
              </a:rPr>
              <a:t>=&gt; Đây là khóa của Q.</a:t>
            </a:r>
          </a:p>
          <a:p>
            <a:pPr algn="l">
              <a:lnSpc>
                <a:spcPts val="3569"/>
              </a:lnSpc>
              <a:spcBef>
                <a:spcPct val="0"/>
              </a:spcBef>
            </a:pPr>
            <a:r>
              <a:rPr lang="en-US" sz="2549">
                <a:solidFill>
                  <a:srgbClr val="000000"/>
                </a:solidFill>
                <a:latin typeface="DejaVu Serif"/>
                <a:ea typeface="DejaVu Serif"/>
                <a:cs typeface="DejaVu Serif"/>
                <a:sym typeface="DejaVu Serif"/>
              </a:rPr>
              <a:t>Thử {C, K} ⁺</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 K} ⁺ = {C, K}</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 → D = {C, K, D}</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CK → H = {C, K, D, H}</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E → C = {C, K, D, H, E}</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E → G = {C, K, D, H, E, G}</a:t>
            </a:r>
          </a:p>
          <a:p>
            <a:pPr algn="l">
              <a:lnSpc>
                <a:spcPts val="3569"/>
              </a:lnSpc>
              <a:spcBef>
                <a:spcPct val="0"/>
              </a:spcBef>
            </a:pPr>
            <a:r>
              <a:rPr lang="en-US" sz="2549">
                <a:solidFill>
                  <a:srgbClr val="000000"/>
                </a:solidFill>
                <a:latin typeface="DejaVu Serif"/>
                <a:ea typeface="DejaVu Serif"/>
                <a:cs typeface="DejaVu Serif"/>
                <a:sym typeface="DejaVu Serif"/>
              </a:rPr>
              <a:t>=&gt; Đây là khóa của Q.</a:t>
            </a:r>
          </a:p>
        </p:txBody>
      </p:sp>
      <p:sp>
        <p:nvSpPr>
          <p:cNvPr name="TextBox 15" id="15"/>
          <p:cNvSpPr txBox="true"/>
          <p:nvPr/>
        </p:nvSpPr>
        <p:spPr>
          <a:xfrm rot="0">
            <a:off x="13894099" y="2550795"/>
            <a:ext cx="5150165" cy="3126105"/>
          </a:xfrm>
          <a:prstGeom prst="rect">
            <a:avLst/>
          </a:prstGeom>
        </p:spPr>
        <p:txBody>
          <a:bodyPr anchor="t" rtlCol="false" tIns="0" lIns="0" bIns="0" rIns="0">
            <a:spAutoFit/>
          </a:bodyPr>
          <a:lstStyle/>
          <a:p>
            <a:pPr algn="l">
              <a:lnSpc>
                <a:spcPts val="3569"/>
              </a:lnSpc>
              <a:spcBef>
                <a:spcPct val="0"/>
              </a:spcBef>
            </a:pPr>
            <a:r>
              <a:rPr lang="en-US" sz="2549">
                <a:solidFill>
                  <a:srgbClr val="000000"/>
                </a:solidFill>
                <a:latin typeface="DejaVu Serif"/>
                <a:ea typeface="DejaVu Serif"/>
                <a:cs typeface="DejaVu Serif"/>
                <a:sym typeface="DejaVu Serif"/>
              </a:rPr>
              <a:t>Thử {C}⁺</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{C}⁺ = {</a:t>
            </a:r>
            <a:r>
              <a:rPr lang="en-US" sz="2549">
                <a:solidFill>
                  <a:srgbClr val="000000"/>
                </a:solidFill>
                <a:latin typeface="DejaVu Serif"/>
                <a:ea typeface="DejaVu Serif"/>
                <a:cs typeface="DejaVu Serif"/>
                <a:sym typeface="DejaVu Serif"/>
              </a:rPr>
              <a:t>C}</a:t>
            </a:r>
          </a:p>
          <a:p>
            <a:pPr algn="l">
              <a:lnSpc>
                <a:spcPts val="3569"/>
              </a:lnSpc>
              <a:spcBef>
                <a:spcPct val="0"/>
              </a:spcBef>
            </a:pPr>
            <a:r>
              <a:rPr lang="en-US" sz="2549">
                <a:solidFill>
                  <a:srgbClr val="000000"/>
                </a:solidFill>
                <a:latin typeface="DejaVu Serif"/>
                <a:ea typeface="DejaVu Serif"/>
                <a:cs typeface="DejaVu Serif"/>
                <a:sym typeface="DejaVu Serif"/>
              </a:rPr>
              <a:t>=&gt; Không phải khóa.</a:t>
            </a:r>
          </a:p>
          <a:p>
            <a:pPr algn="l">
              <a:lnSpc>
                <a:spcPts val="3569"/>
              </a:lnSpc>
              <a:spcBef>
                <a:spcPct val="0"/>
              </a:spcBef>
            </a:pPr>
            <a:r>
              <a:rPr lang="en-US" sz="2549">
                <a:solidFill>
                  <a:srgbClr val="000000"/>
                </a:solidFill>
                <a:latin typeface="DejaVu Serif"/>
                <a:ea typeface="DejaVu Serif"/>
                <a:cs typeface="DejaVu Serif"/>
                <a:sym typeface="DejaVu Serif"/>
              </a:rPr>
              <a:t>Thử {K}⁺</a:t>
            </a:r>
          </a:p>
          <a:p>
            <a:pPr algn="l" marL="550543" indent="-275272" lvl="1">
              <a:lnSpc>
                <a:spcPts val="3569"/>
              </a:lnSpc>
              <a:spcBef>
                <a:spcPct val="0"/>
              </a:spcBef>
              <a:buFont typeface="Arial"/>
              <a:buChar char="•"/>
            </a:pPr>
            <a:r>
              <a:rPr lang="en-US" sz="2549">
                <a:solidFill>
                  <a:srgbClr val="000000"/>
                </a:solidFill>
                <a:latin typeface="DejaVu Serif"/>
                <a:ea typeface="DejaVu Serif"/>
                <a:cs typeface="DejaVu Serif"/>
                <a:sym typeface="DejaVu Serif"/>
              </a:rPr>
              <a:t>{K}⁺ = {K}</a:t>
            </a:r>
          </a:p>
          <a:p>
            <a:pPr algn="l">
              <a:lnSpc>
                <a:spcPts val="3569"/>
              </a:lnSpc>
              <a:spcBef>
                <a:spcPct val="0"/>
              </a:spcBef>
            </a:pPr>
            <a:r>
              <a:rPr lang="en-US" sz="2549">
                <a:solidFill>
                  <a:srgbClr val="000000"/>
                </a:solidFill>
                <a:latin typeface="DejaVu Serif"/>
                <a:ea typeface="DejaVu Serif"/>
                <a:cs typeface="DejaVu Serif"/>
                <a:sym typeface="DejaVu Serif"/>
              </a:rPr>
              <a:t>=&gt; Không phải khóa.</a:t>
            </a:r>
          </a:p>
          <a:p>
            <a:pPr algn="l">
              <a:lnSpc>
                <a:spcPts val="3569"/>
              </a:lnSpc>
              <a:spcBef>
                <a:spcPct val="0"/>
              </a:spcBef>
            </a:pPr>
          </a:p>
        </p:txBody>
      </p:sp>
      <p:sp>
        <p:nvSpPr>
          <p:cNvPr name="AutoShape 16" id="16"/>
          <p:cNvSpPr/>
          <p:nvPr/>
        </p:nvSpPr>
        <p:spPr>
          <a:xfrm>
            <a:off x="13591218" y="2384477"/>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962268" y="368809"/>
            <a:ext cx="5845368" cy="1319782"/>
            <a:chOff x="0" y="0"/>
            <a:chExt cx="7793824" cy="1759710"/>
          </a:xfrm>
        </p:grpSpPr>
        <p:sp>
          <p:nvSpPr>
            <p:cNvPr name="Freeform 5" id="5"/>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7" id="7"/>
          <p:cNvGrpSpPr/>
          <p:nvPr/>
        </p:nvGrpSpPr>
        <p:grpSpPr>
          <a:xfrm rot="0">
            <a:off x="444351" y="2038864"/>
            <a:ext cx="17363285" cy="7735723"/>
            <a:chOff x="0" y="0"/>
            <a:chExt cx="4573046" cy="2037392"/>
          </a:xfrm>
        </p:grpSpPr>
        <p:sp>
          <p:nvSpPr>
            <p:cNvPr name="Freeform 8" id="8"/>
            <p:cNvSpPr/>
            <p:nvPr/>
          </p:nvSpPr>
          <p:spPr>
            <a:xfrm flipH="false" flipV="false" rot="0">
              <a:off x="0" y="0"/>
              <a:ext cx="4573046" cy="2037392"/>
            </a:xfrm>
            <a:custGeom>
              <a:avLst/>
              <a:gdLst/>
              <a:ahLst/>
              <a:cxnLst/>
              <a:rect r="r" b="b" t="t" l="l"/>
              <a:pathLst>
                <a:path h="2037392" w="4573046">
                  <a:moveTo>
                    <a:pt x="0" y="0"/>
                  </a:moveTo>
                  <a:lnTo>
                    <a:pt x="4573046" y="0"/>
                  </a:lnTo>
                  <a:lnTo>
                    <a:pt x="4573046" y="2037392"/>
                  </a:lnTo>
                  <a:lnTo>
                    <a:pt x="0" y="2037392"/>
                  </a:lnTo>
                  <a:close/>
                </a:path>
              </a:pathLst>
            </a:custGeom>
            <a:solidFill>
              <a:srgbClr val="FFFFFF"/>
            </a:solidFill>
          </p:spPr>
        </p:sp>
        <p:sp>
          <p:nvSpPr>
            <p:cNvPr name="TextBox 9" id="9"/>
            <p:cNvSpPr txBox="true"/>
            <p:nvPr/>
          </p:nvSpPr>
          <p:spPr>
            <a:xfrm>
              <a:off x="0" y="-38100"/>
              <a:ext cx="4573046"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5</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1028700" y="1981714"/>
            <a:ext cx="7247432" cy="4021455"/>
          </a:xfrm>
          <a:prstGeom prst="rect">
            <a:avLst/>
          </a:prstGeom>
        </p:spPr>
        <p:txBody>
          <a:bodyPr anchor="t" rtlCol="false" tIns="0" lIns="0" bIns="0" rIns="0">
            <a:spAutoFit/>
          </a:bodyPr>
          <a:lstStyle/>
          <a:p>
            <a:pPr algn="l">
              <a:lnSpc>
                <a:spcPts val="3569"/>
              </a:lnSpc>
            </a:pPr>
            <a:r>
              <a:rPr lang="en-US" sz="2549" b="true">
                <a:solidFill>
                  <a:srgbClr val="000000"/>
                </a:solidFill>
                <a:latin typeface="DejaVu Serif Bold"/>
                <a:ea typeface="DejaVu Serif Bold"/>
                <a:cs typeface="DejaVu Serif Bold"/>
                <a:sym typeface="DejaVu Serif Bold"/>
              </a:rPr>
              <a:t> </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5/ </a:t>
            </a:r>
            <a:r>
              <a:rPr lang="en-US" b="true" sz="2549">
                <a:solidFill>
                  <a:srgbClr val="000000"/>
                </a:solidFill>
                <a:latin typeface="DejaVu Serif Bold"/>
                <a:ea typeface="DejaVu Serif Bold"/>
                <a:cs typeface="DejaVu Serif Bold"/>
                <a:sym typeface="DejaVu Serif Bold"/>
              </a:rPr>
              <a:t>Giả sử ta có lược đồ qu</a:t>
            </a:r>
            <a:r>
              <a:rPr lang="en-US" b="true" sz="2549">
                <a:solidFill>
                  <a:srgbClr val="000000"/>
                </a:solidFill>
                <a:latin typeface="DejaVu Serif Bold"/>
                <a:ea typeface="DejaVu Serif Bold"/>
                <a:cs typeface="DejaVu Serif Bold"/>
                <a:sym typeface="DejaVu Serif Bold"/>
              </a:rPr>
              <a:t>an hệ Q(C,D,E,G,H,K) và tập phụ thuộc hàm F như sau;</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F = {CK→ H; C →D; E→C; E →G; CK →E}</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 Từ tập F, hãy chứng minh EK → DH</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b) Tìm tất cả các khóa của Q.</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c) Xác định dạng chuẩn của Q</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GIẢI</a:t>
            </a:r>
          </a:p>
        </p:txBody>
      </p:sp>
      <p:sp>
        <p:nvSpPr>
          <p:cNvPr name="TextBox 13" id="13"/>
          <p:cNvSpPr txBox="true"/>
          <p:nvPr/>
        </p:nvSpPr>
        <p:spPr>
          <a:xfrm rot="0">
            <a:off x="9125994" y="2216778"/>
            <a:ext cx="7872151" cy="4021455"/>
          </a:xfrm>
          <a:prstGeom prst="rect">
            <a:avLst/>
          </a:prstGeom>
        </p:spPr>
        <p:txBody>
          <a:bodyPr anchor="t" rtlCol="false" tIns="0" lIns="0" bIns="0" rIns="0">
            <a:spAutoFit/>
          </a:bodyPr>
          <a:lstStyle/>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c</a:t>
            </a:r>
            <a:r>
              <a:rPr lang="en-US" b="true" sz="2549">
                <a:solidFill>
                  <a:srgbClr val="000000"/>
                </a:solidFill>
                <a:latin typeface="DejaVu Serif Bold"/>
                <a:ea typeface="DejaVu Serif Bold"/>
                <a:cs typeface="DejaVu Serif Bold"/>
                <a:sym typeface="DejaVu Serif Bold"/>
              </a:rPr>
              <a:t>) Xác định dạng chuẩn của Q</a:t>
            </a:r>
          </a:p>
          <a:p>
            <a:pPr algn="l">
              <a:lnSpc>
                <a:spcPts val="3569"/>
              </a:lnSpc>
              <a:spcBef>
                <a:spcPct val="0"/>
              </a:spcBef>
            </a:pPr>
            <a:r>
              <a:rPr lang="en-US" sz="2549">
                <a:solidFill>
                  <a:srgbClr val="000000"/>
                </a:solidFill>
                <a:latin typeface="DejaVu Serif"/>
                <a:ea typeface="DejaVu Serif"/>
                <a:cs typeface="DejaVu Serif"/>
                <a:sym typeface="DejaVu Serif"/>
              </a:rPr>
              <a:t>- 1NF:</a:t>
            </a:r>
          </a:p>
          <a:p>
            <a:pPr algn="l">
              <a:lnSpc>
                <a:spcPts val="3569"/>
              </a:lnSpc>
              <a:spcBef>
                <a:spcPct val="0"/>
              </a:spcBef>
            </a:pPr>
            <a:r>
              <a:rPr lang="en-US" sz="2549">
                <a:solidFill>
                  <a:srgbClr val="000000"/>
                </a:solidFill>
                <a:latin typeface="DejaVu Serif"/>
                <a:ea typeface="DejaVu Serif"/>
                <a:cs typeface="DejaVu Serif"/>
                <a:sym typeface="DejaVu Serif"/>
              </a:rPr>
              <a:t>Q đã ở dạng 1NF vì</a:t>
            </a:r>
            <a:r>
              <a:rPr lang="en-US" sz="2549">
                <a:solidFill>
                  <a:srgbClr val="000000"/>
                </a:solidFill>
                <a:latin typeface="DejaVu Serif"/>
                <a:ea typeface="DejaVu Serif"/>
                <a:cs typeface="DejaVu Serif"/>
                <a:sym typeface="DejaVu Serif"/>
              </a:rPr>
              <a:t> tất cả các thuộc tính đều là đơn trị (không có tập hợp hoặc giá trị đa trị).</a:t>
            </a:r>
          </a:p>
          <a:p>
            <a:pPr algn="l">
              <a:lnSpc>
                <a:spcPts val="3569"/>
              </a:lnSpc>
              <a:spcBef>
                <a:spcPct val="0"/>
              </a:spcBef>
            </a:pPr>
            <a:r>
              <a:rPr lang="en-US" sz="2549">
                <a:solidFill>
                  <a:srgbClr val="000000"/>
                </a:solidFill>
                <a:latin typeface="DejaVu Serif"/>
                <a:ea typeface="DejaVu Serif"/>
                <a:cs typeface="DejaVu Serif"/>
                <a:sym typeface="DejaVu Serif"/>
              </a:rPr>
              <a:t>2NF:         </a:t>
            </a:r>
          </a:p>
          <a:p>
            <a:pPr algn="l">
              <a:lnSpc>
                <a:spcPts val="3569"/>
              </a:lnSpc>
              <a:spcBef>
                <a:spcPct val="0"/>
              </a:spcBef>
            </a:pPr>
            <a:r>
              <a:rPr lang="en-US" sz="2549">
                <a:solidFill>
                  <a:srgbClr val="000000"/>
                </a:solidFill>
                <a:latin typeface="DejaVu Serif"/>
                <a:ea typeface="DejaVu Serif"/>
                <a:cs typeface="DejaVu Serif"/>
                <a:sym typeface="DejaVu Serif"/>
              </a:rPr>
              <a:t>Phụ</a:t>
            </a:r>
            <a:r>
              <a:rPr lang="en-US" sz="2549">
                <a:solidFill>
                  <a:srgbClr val="000000"/>
                </a:solidFill>
                <a:latin typeface="DejaVu Serif"/>
                <a:ea typeface="DejaVu Serif"/>
                <a:cs typeface="DejaVu Serif"/>
                <a:sym typeface="DejaVu Serif"/>
              </a:rPr>
              <a:t> thuộc C → D: C là một phần của khóa CK, D phụ thuộc vào một phần khóa → Không thõa 2NF</a:t>
            </a:r>
          </a:p>
          <a:p>
            <a:pPr algn="l">
              <a:lnSpc>
                <a:spcPts val="3569"/>
              </a:lnSpc>
              <a:spcBef>
                <a:spcPct val="0"/>
              </a:spcBef>
            </a:pPr>
            <a:r>
              <a:rPr lang="en-US" sz="2549">
                <a:solidFill>
                  <a:srgbClr val="000000"/>
                </a:solidFill>
                <a:latin typeface="DejaVu Serif"/>
                <a:ea typeface="DejaVu Serif"/>
                <a:cs typeface="DejaVu Serif"/>
                <a:sym typeface="DejaVu Serif"/>
              </a:rPr>
              <a:t>Kết luận: Q đạt 1NF</a:t>
            </a:r>
          </a:p>
        </p:txBody>
      </p:sp>
      <p:sp>
        <p:nvSpPr>
          <p:cNvPr name="AutoShape 14" id="14"/>
          <p:cNvSpPr/>
          <p:nvPr/>
        </p:nvSpPr>
        <p:spPr>
          <a:xfrm>
            <a:off x="8855609" y="2358080"/>
            <a:ext cx="0" cy="709729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868674" y="368809"/>
            <a:ext cx="7938962" cy="1319782"/>
            <a:chOff x="0" y="0"/>
            <a:chExt cx="10585283" cy="1759710"/>
          </a:xfrm>
        </p:grpSpPr>
        <p:sp>
          <p:nvSpPr>
            <p:cNvPr name="Freeform 5" id="5"/>
            <p:cNvSpPr/>
            <p:nvPr/>
          </p:nvSpPr>
          <p:spPr>
            <a:xfrm flipH="false" flipV="false" rot="0">
              <a:off x="0" y="0"/>
              <a:ext cx="10585283" cy="1759710"/>
            </a:xfrm>
            <a:custGeom>
              <a:avLst/>
              <a:gdLst/>
              <a:ahLst/>
              <a:cxnLst/>
              <a:rect r="r" b="b" t="t" l="l"/>
              <a:pathLst>
                <a:path h="1759710" w="10585283">
                  <a:moveTo>
                    <a:pt x="0" y="0"/>
                  </a:moveTo>
                  <a:lnTo>
                    <a:pt x="10585283" y="0"/>
                  </a:lnTo>
                  <a:lnTo>
                    <a:pt x="10585283"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17908" r="0" b="-17908"/>
              </a:stretch>
            </a:blipFill>
          </p:spPr>
        </p:sp>
        <p:sp>
          <p:nvSpPr>
            <p:cNvPr name="TextBox 6" id="6"/>
            <p:cNvSpPr txBox="true"/>
            <p:nvPr/>
          </p:nvSpPr>
          <p:spPr>
            <a:xfrm rot="0">
              <a:off x="1196157" y="374842"/>
              <a:ext cx="938912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47259" y="2038864"/>
            <a:ext cx="17260377" cy="7735723"/>
            <a:chOff x="0" y="0"/>
            <a:chExt cx="4545943" cy="2037392"/>
          </a:xfrm>
        </p:grpSpPr>
        <p:sp>
          <p:nvSpPr>
            <p:cNvPr name="Freeform 8" id="8"/>
            <p:cNvSpPr/>
            <p:nvPr/>
          </p:nvSpPr>
          <p:spPr>
            <a:xfrm flipH="false" flipV="false" rot="0">
              <a:off x="0" y="0"/>
              <a:ext cx="4545943" cy="2037392"/>
            </a:xfrm>
            <a:custGeom>
              <a:avLst/>
              <a:gdLst/>
              <a:ahLst/>
              <a:cxnLst/>
              <a:rect r="r" b="b" t="t" l="l"/>
              <a:pathLst>
                <a:path h="2037392" w="4545943">
                  <a:moveTo>
                    <a:pt x="0" y="0"/>
                  </a:moveTo>
                  <a:lnTo>
                    <a:pt x="4545943" y="0"/>
                  </a:lnTo>
                  <a:lnTo>
                    <a:pt x="4545943" y="2037392"/>
                  </a:lnTo>
                  <a:lnTo>
                    <a:pt x="0" y="2037392"/>
                  </a:lnTo>
                  <a:close/>
                </a:path>
              </a:pathLst>
            </a:custGeom>
            <a:solidFill>
              <a:srgbClr val="FFFFFF"/>
            </a:solidFill>
          </p:spPr>
        </p:sp>
        <p:sp>
          <p:nvSpPr>
            <p:cNvPr name="TextBox 9" id="9"/>
            <p:cNvSpPr txBox="true"/>
            <p:nvPr/>
          </p:nvSpPr>
          <p:spPr>
            <a:xfrm>
              <a:off x="0" y="-38100"/>
              <a:ext cx="4545943"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6</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AutoShape 12" id="12"/>
          <p:cNvSpPr/>
          <p:nvPr/>
        </p:nvSpPr>
        <p:spPr>
          <a:xfrm>
            <a:off x="9868674" y="2544619"/>
            <a:ext cx="0" cy="709729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722341" y="2082849"/>
            <a:ext cx="8081757" cy="7604261"/>
          </a:xfrm>
          <a:prstGeom prst="rect">
            <a:avLst/>
          </a:prstGeom>
        </p:spPr>
        <p:txBody>
          <a:bodyPr anchor="t" rtlCol="false" tIns="0" lIns="0" bIns="0" rIns="0">
            <a:spAutoFit/>
          </a:bodyPr>
          <a:lstStyle/>
          <a:p>
            <a:pPr algn="l">
              <a:lnSpc>
                <a:spcPts val="2442"/>
              </a:lnSpc>
              <a:spcBef>
                <a:spcPct val="0"/>
              </a:spcBef>
            </a:pPr>
            <a:r>
              <a:rPr lang="en-US" b="true" sz="1744">
                <a:solidFill>
                  <a:srgbClr val="000000"/>
                </a:solidFill>
                <a:latin typeface="Noto Sans Bold"/>
                <a:ea typeface="Noto Sans Bold"/>
                <a:cs typeface="Noto Sans Bold"/>
                <a:sym typeface="Noto Sans Bold"/>
              </a:rPr>
              <a:t>6/ Cho lược đồ quan hệ Q(S,I,D,M) </a:t>
            </a:r>
          </a:p>
          <a:p>
            <a:pPr algn="l">
              <a:lnSpc>
                <a:spcPts val="2442"/>
              </a:lnSpc>
              <a:spcBef>
                <a:spcPct val="0"/>
              </a:spcBef>
            </a:pPr>
            <a:r>
              <a:rPr lang="en-US" b="true" sz="1744">
                <a:solidFill>
                  <a:srgbClr val="000000"/>
                </a:solidFill>
                <a:latin typeface="Noto Sans Bold"/>
                <a:ea typeface="Noto Sans Bold"/>
                <a:cs typeface="Noto Sans Bold"/>
                <a:sym typeface="Noto Sans Bold"/>
              </a:rPr>
              <a:t>F = {f₁:SI → DM; f₂:SD→ M; f₃:D→ M} </a:t>
            </a:r>
          </a:p>
          <a:p>
            <a:pPr algn="l">
              <a:lnSpc>
                <a:spcPts val="2442"/>
              </a:lnSpc>
              <a:spcBef>
                <a:spcPct val="0"/>
              </a:spcBef>
            </a:pPr>
            <a:r>
              <a:rPr lang="en-US" b="true" sz="1744">
                <a:solidFill>
                  <a:srgbClr val="000000"/>
                </a:solidFill>
                <a:latin typeface="Noto Sans Bold"/>
                <a:ea typeface="Noto Sans Bold"/>
                <a:cs typeface="Noto Sans Bold"/>
                <a:sym typeface="Noto Sans Bold"/>
              </a:rPr>
              <a:t>a) Tính bao đóng D⁺, SD⁺, SI⁺ </a:t>
            </a:r>
          </a:p>
          <a:p>
            <a:pPr algn="l">
              <a:lnSpc>
                <a:spcPts val="2442"/>
              </a:lnSpc>
              <a:spcBef>
                <a:spcPct val="0"/>
              </a:spcBef>
            </a:pPr>
            <a:r>
              <a:rPr lang="en-US" b="true" sz="1744">
                <a:solidFill>
                  <a:srgbClr val="000000"/>
                </a:solidFill>
                <a:latin typeface="Noto Sans Bold"/>
                <a:ea typeface="Noto Sans Bold"/>
                <a:cs typeface="Noto Sans Bold"/>
                <a:sym typeface="Noto Sans Bold"/>
              </a:rPr>
              <a:t>b) Tìm tất cả các khóa của Q</a:t>
            </a:r>
          </a:p>
          <a:p>
            <a:pPr algn="l">
              <a:lnSpc>
                <a:spcPts val="2442"/>
              </a:lnSpc>
              <a:spcBef>
                <a:spcPct val="0"/>
              </a:spcBef>
            </a:pPr>
            <a:r>
              <a:rPr lang="en-US" b="true" sz="1744">
                <a:solidFill>
                  <a:srgbClr val="000000"/>
                </a:solidFill>
                <a:latin typeface="Noto Sans Bold"/>
                <a:ea typeface="Noto Sans Bold"/>
                <a:cs typeface="Noto Sans Bold"/>
                <a:sym typeface="Noto Sans Bold"/>
              </a:rPr>
              <a:t>c) Tìm phủ tối thiểu của F </a:t>
            </a:r>
          </a:p>
          <a:p>
            <a:pPr algn="l">
              <a:lnSpc>
                <a:spcPts val="2442"/>
              </a:lnSpc>
              <a:spcBef>
                <a:spcPct val="0"/>
              </a:spcBef>
            </a:pPr>
            <a:r>
              <a:rPr lang="en-US" b="true" sz="1744">
                <a:solidFill>
                  <a:srgbClr val="000000"/>
                </a:solidFill>
                <a:latin typeface="Noto Sans Bold"/>
                <a:ea typeface="Noto Sans Bold"/>
                <a:cs typeface="Noto Sans Bold"/>
                <a:sym typeface="Noto Sans Bold"/>
              </a:rPr>
              <a:t>d) Xác định dạng chuẩn cao nhất của Q</a:t>
            </a:r>
          </a:p>
          <a:p>
            <a:pPr algn="l">
              <a:lnSpc>
                <a:spcPts val="2442"/>
              </a:lnSpc>
              <a:spcBef>
                <a:spcPct val="0"/>
              </a:spcBef>
            </a:pPr>
          </a:p>
          <a:p>
            <a:pPr algn="l">
              <a:lnSpc>
                <a:spcPts val="2442"/>
              </a:lnSpc>
              <a:spcBef>
                <a:spcPct val="0"/>
              </a:spcBef>
            </a:pPr>
            <a:r>
              <a:rPr lang="en-US" b="true" sz="1744">
                <a:solidFill>
                  <a:srgbClr val="000000"/>
                </a:solidFill>
                <a:latin typeface="Noto Sans Bold"/>
                <a:ea typeface="Noto Sans Bold"/>
                <a:cs typeface="Noto Sans Bold"/>
                <a:sym typeface="Noto Sans Bold"/>
              </a:rPr>
              <a:t>GIẢI </a:t>
            </a:r>
          </a:p>
          <a:p>
            <a:pPr algn="l">
              <a:lnSpc>
                <a:spcPts val="2442"/>
              </a:lnSpc>
              <a:spcBef>
                <a:spcPct val="0"/>
              </a:spcBef>
            </a:pPr>
            <a:r>
              <a:rPr lang="en-US" sz="1744">
                <a:solidFill>
                  <a:srgbClr val="000000"/>
                </a:solidFill>
                <a:latin typeface="Noto Sans"/>
                <a:ea typeface="Noto Sans"/>
                <a:cs typeface="Noto Sans"/>
                <a:sym typeface="Noto Sans"/>
              </a:rPr>
              <a:t> a) Tính bao đóng:</a:t>
            </a:r>
          </a:p>
          <a:p>
            <a:pPr algn="l">
              <a:lnSpc>
                <a:spcPts val="2442"/>
              </a:lnSpc>
              <a:spcBef>
                <a:spcPct val="0"/>
              </a:spcBef>
            </a:pPr>
            <a:r>
              <a:rPr lang="en-US" sz="1744">
                <a:solidFill>
                  <a:srgbClr val="000000"/>
                </a:solidFill>
                <a:latin typeface="Noto Sans"/>
                <a:ea typeface="Noto Sans"/>
                <a:cs typeface="Noto Sans"/>
                <a:sym typeface="Noto Sans"/>
              </a:rPr>
              <a:t>D⁺: </a:t>
            </a:r>
          </a:p>
          <a:p>
            <a:pPr algn="l">
              <a:lnSpc>
                <a:spcPts val="2442"/>
              </a:lnSpc>
              <a:spcBef>
                <a:spcPct val="0"/>
              </a:spcBef>
            </a:pPr>
            <a:r>
              <a:rPr lang="en-US" sz="1744">
                <a:solidFill>
                  <a:srgbClr val="000000"/>
                </a:solidFill>
                <a:latin typeface="Noto Sans"/>
                <a:ea typeface="Noto Sans"/>
                <a:cs typeface="Noto Sans"/>
                <a:sym typeface="Noto Sans"/>
              </a:rPr>
              <a:t>1.D⁺ = {D}</a:t>
            </a:r>
          </a:p>
          <a:p>
            <a:pPr algn="l">
              <a:lnSpc>
                <a:spcPts val="2442"/>
              </a:lnSpc>
              <a:spcBef>
                <a:spcPct val="0"/>
              </a:spcBef>
            </a:pPr>
            <a:r>
              <a:rPr lang="en-US" sz="1744">
                <a:solidFill>
                  <a:srgbClr val="000000"/>
                </a:solidFill>
                <a:latin typeface="Noto Sans"/>
                <a:ea typeface="Noto Sans"/>
                <a:cs typeface="Noto Sans"/>
                <a:sym typeface="Noto Sans"/>
              </a:rPr>
              <a:t>2. f₃ (D→M): D⁺ = {D, M}</a:t>
            </a:r>
          </a:p>
          <a:p>
            <a:pPr algn="l">
              <a:lnSpc>
                <a:spcPts val="2442"/>
              </a:lnSpc>
              <a:spcBef>
                <a:spcPct val="0"/>
              </a:spcBef>
            </a:pPr>
            <a:r>
              <a:rPr lang="en-US" sz="1744">
                <a:solidFill>
                  <a:srgbClr val="000000"/>
                </a:solidFill>
                <a:latin typeface="Noto Sans"/>
                <a:ea typeface="Noto Sans"/>
                <a:cs typeface="Noto Sans"/>
                <a:sym typeface="Noto Sans"/>
              </a:rPr>
              <a:t>3. Không áp dụng thêm được PTH nào.</a:t>
            </a:r>
          </a:p>
          <a:p>
            <a:pPr algn="l">
              <a:lnSpc>
                <a:spcPts val="2442"/>
              </a:lnSpc>
              <a:spcBef>
                <a:spcPct val="0"/>
              </a:spcBef>
            </a:pPr>
            <a:r>
              <a:rPr lang="en-US" sz="1744">
                <a:solidFill>
                  <a:srgbClr val="000000"/>
                </a:solidFill>
                <a:latin typeface="Noto Sans"/>
                <a:ea typeface="Noto Sans"/>
                <a:cs typeface="Noto Sans"/>
                <a:sym typeface="Noto Sans"/>
              </a:rPr>
              <a:t>4. Kết quả: D⁺ = {D, M}</a:t>
            </a:r>
          </a:p>
          <a:p>
            <a:pPr algn="l">
              <a:lnSpc>
                <a:spcPts val="2442"/>
              </a:lnSpc>
              <a:spcBef>
                <a:spcPct val="0"/>
              </a:spcBef>
            </a:pPr>
            <a:r>
              <a:rPr lang="en-US" sz="1744">
                <a:solidFill>
                  <a:srgbClr val="000000"/>
                </a:solidFill>
                <a:latin typeface="Noto Sans"/>
                <a:ea typeface="Noto Sans"/>
                <a:cs typeface="Noto Sans"/>
                <a:sym typeface="Noto Sans"/>
              </a:rPr>
              <a:t>SD⁺: </a:t>
            </a:r>
          </a:p>
          <a:p>
            <a:pPr algn="l">
              <a:lnSpc>
                <a:spcPts val="2442"/>
              </a:lnSpc>
              <a:spcBef>
                <a:spcPct val="0"/>
              </a:spcBef>
            </a:pPr>
            <a:r>
              <a:rPr lang="en-US" sz="1744">
                <a:solidFill>
                  <a:srgbClr val="000000"/>
                </a:solidFill>
                <a:latin typeface="Noto Sans"/>
                <a:ea typeface="Noto Sans"/>
                <a:cs typeface="Noto Sans"/>
                <a:sym typeface="Noto Sans"/>
              </a:rPr>
              <a:t>1.SD⁺ = {S, D}</a:t>
            </a:r>
          </a:p>
          <a:p>
            <a:pPr algn="l">
              <a:lnSpc>
                <a:spcPts val="2442"/>
              </a:lnSpc>
              <a:spcBef>
                <a:spcPct val="0"/>
              </a:spcBef>
            </a:pPr>
            <a:r>
              <a:rPr lang="en-US" sz="1744">
                <a:solidFill>
                  <a:srgbClr val="000000"/>
                </a:solidFill>
                <a:latin typeface="Noto Sans"/>
                <a:ea typeface="Noto Sans"/>
                <a:cs typeface="Noto Sans"/>
                <a:sym typeface="Noto Sans"/>
              </a:rPr>
              <a:t>2.f₃ (D→M): SD⁺ = {S, D, M}</a:t>
            </a:r>
          </a:p>
          <a:p>
            <a:pPr algn="l">
              <a:lnSpc>
                <a:spcPts val="2442"/>
              </a:lnSpc>
              <a:spcBef>
                <a:spcPct val="0"/>
              </a:spcBef>
            </a:pPr>
            <a:r>
              <a:rPr lang="en-US" sz="1744">
                <a:solidFill>
                  <a:srgbClr val="000000"/>
                </a:solidFill>
                <a:latin typeface="Noto Sans"/>
                <a:ea typeface="Noto Sans"/>
                <a:cs typeface="Noto Sans"/>
                <a:sym typeface="Noto Sans"/>
              </a:rPr>
              <a:t>3.f₂ (SD→M): Không thêm thuộc tính mới.</a:t>
            </a:r>
          </a:p>
          <a:p>
            <a:pPr algn="l">
              <a:lnSpc>
                <a:spcPts val="2442"/>
              </a:lnSpc>
              <a:spcBef>
                <a:spcPct val="0"/>
              </a:spcBef>
            </a:pPr>
            <a:r>
              <a:rPr lang="en-US" sz="1744">
                <a:solidFill>
                  <a:srgbClr val="000000"/>
                </a:solidFill>
                <a:latin typeface="Noto Sans"/>
                <a:ea typeface="Noto Sans"/>
                <a:cs typeface="Noto Sans"/>
                <a:sym typeface="Noto Sans"/>
              </a:rPr>
              <a:t>4. Không áp dụng thêm được PTH nào.</a:t>
            </a:r>
          </a:p>
          <a:p>
            <a:pPr algn="l">
              <a:lnSpc>
                <a:spcPts val="2442"/>
              </a:lnSpc>
              <a:spcBef>
                <a:spcPct val="0"/>
              </a:spcBef>
            </a:pPr>
            <a:r>
              <a:rPr lang="en-US" sz="1744">
                <a:solidFill>
                  <a:srgbClr val="000000"/>
                </a:solidFill>
                <a:latin typeface="Noto Sans"/>
                <a:ea typeface="Noto Sans"/>
                <a:cs typeface="Noto Sans"/>
                <a:sym typeface="Noto Sans"/>
              </a:rPr>
              <a:t>5. Kết quả: SD⁺ = {S, D, M}</a:t>
            </a:r>
          </a:p>
          <a:p>
            <a:pPr algn="l">
              <a:lnSpc>
                <a:spcPts val="2442"/>
              </a:lnSpc>
              <a:spcBef>
                <a:spcPct val="0"/>
              </a:spcBef>
            </a:pPr>
            <a:r>
              <a:rPr lang="en-US" sz="1744">
                <a:solidFill>
                  <a:srgbClr val="000000"/>
                </a:solidFill>
                <a:latin typeface="Noto Sans"/>
                <a:ea typeface="Noto Sans"/>
                <a:cs typeface="Noto Sans"/>
                <a:sym typeface="Noto Sans"/>
              </a:rPr>
              <a:t>SI⁺: </a:t>
            </a:r>
          </a:p>
          <a:p>
            <a:pPr algn="l">
              <a:lnSpc>
                <a:spcPts val="2442"/>
              </a:lnSpc>
              <a:spcBef>
                <a:spcPct val="0"/>
              </a:spcBef>
            </a:pPr>
            <a:r>
              <a:rPr lang="en-US" sz="1744">
                <a:solidFill>
                  <a:srgbClr val="000000"/>
                </a:solidFill>
                <a:latin typeface="Noto Sans"/>
                <a:ea typeface="Noto Sans"/>
                <a:cs typeface="Noto Sans"/>
                <a:sym typeface="Noto Sans"/>
              </a:rPr>
              <a:t>1.SI⁺ = {S, I}</a:t>
            </a:r>
          </a:p>
          <a:p>
            <a:pPr algn="l">
              <a:lnSpc>
                <a:spcPts val="2442"/>
              </a:lnSpc>
              <a:spcBef>
                <a:spcPct val="0"/>
              </a:spcBef>
            </a:pPr>
            <a:r>
              <a:rPr lang="en-US" sz="1744">
                <a:solidFill>
                  <a:srgbClr val="000000"/>
                </a:solidFill>
                <a:latin typeface="Noto Sans"/>
                <a:ea typeface="Noto Sans"/>
                <a:cs typeface="Noto Sans"/>
                <a:sym typeface="Noto Sans"/>
              </a:rPr>
              <a:t>2.f₁ (SI→DM): SI⁺ = {S, I, D, M}</a:t>
            </a:r>
          </a:p>
          <a:p>
            <a:pPr algn="l">
              <a:lnSpc>
                <a:spcPts val="2442"/>
              </a:lnSpc>
              <a:spcBef>
                <a:spcPct val="0"/>
              </a:spcBef>
            </a:pPr>
            <a:r>
              <a:rPr lang="en-US" sz="1744">
                <a:solidFill>
                  <a:srgbClr val="000000"/>
                </a:solidFill>
                <a:latin typeface="Noto Sans"/>
                <a:ea typeface="Noto Sans"/>
                <a:cs typeface="Noto Sans"/>
                <a:sym typeface="Noto Sans"/>
              </a:rPr>
              <a:t>3. Bao đóng đã chứa tất cả thuộc tính của Q (S, I, D, M).</a:t>
            </a:r>
          </a:p>
          <a:p>
            <a:pPr algn="l">
              <a:lnSpc>
                <a:spcPts val="2442"/>
              </a:lnSpc>
              <a:spcBef>
                <a:spcPct val="0"/>
              </a:spcBef>
            </a:pPr>
            <a:r>
              <a:rPr lang="en-US" sz="1744">
                <a:solidFill>
                  <a:srgbClr val="000000"/>
                </a:solidFill>
                <a:latin typeface="Noto Sans"/>
                <a:ea typeface="Noto Sans"/>
                <a:cs typeface="Noto Sans"/>
                <a:sym typeface="Noto Sans"/>
              </a:rPr>
              <a:t>4. Kết quả: SI⁺ = {S, I, D, M}</a:t>
            </a:r>
          </a:p>
        </p:txBody>
      </p:sp>
      <p:sp>
        <p:nvSpPr>
          <p:cNvPr name="TextBox 14" id="14"/>
          <p:cNvSpPr txBox="true"/>
          <p:nvPr/>
        </p:nvSpPr>
        <p:spPr>
          <a:xfrm rot="0">
            <a:off x="10092452" y="2708112"/>
            <a:ext cx="7847636" cy="6404969"/>
          </a:xfrm>
          <a:prstGeom prst="rect">
            <a:avLst/>
          </a:prstGeom>
        </p:spPr>
        <p:txBody>
          <a:bodyPr anchor="t" rtlCol="false" tIns="0" lIns="0" bIns="0" rIns="0">
            <a:spAutoFit/>
          </a:bodyPr>
          <a:lstStyle/>
          <a:p>
            <a:pPr algn="l">
              <a:lnSpc>
                <a:spcPts val="3445"/>
              </a:lnSpc>
              <a:spcBef>
                <a:spcPct val="0"/>
              </a:spcBef>
            </a:pPr>
            <a:r>
              <a:rPr lang="en-US" b="true" sz="2460">
                <a:solidFill>
                  <a:srgbClr val="000000"/>
                </a:solidFill>
                <a:latin typeface="Noto Sans Bold"/>
                <a:ea typeface="Noto Sans Bold"/>
                <a:cs typeface="Noto Sans Bold"/>
                <a:sym typeface="Noto Sans Bold"/>
              </a:rPr>
              <a:t> b) Tìm tất cả các khóa của Q:</a:t>
            </a:r>
          </a:p>
          <a:p>
            <a:pPr algn="l">
              <a:lnSpc>
                <a:spcPts val="3445"/>
              </a:lnSpc>
              <a:spcBef>
                <a:spcPct val="0"/>
              </a:spcBef>
            </a:pPr>
            <a:r>
              <a:rPr lang="en-US" sz="2460">
                <a:solidFill>
                  <a:srgbClr val="000000"/>
                </a:solidFill>
                <a:latin typeface="Noto Sans"/>
                <a:ea typeface="Noto Sans"/>
                <a:cs typeface="Noto Sans"/>
                <a:sym typeface="Noto Sans"/>
              </a:rPr>
              <a:t>· Từ kết quả SI⁺ = {S, I, D, M}, ta thấy {S, I} là một siêu khóa.</a:t>
            </a:r>
          </a:p>
          <a:p>
            <a:pPr algn="l">
              <a:lnSpc>
                <a:spcPts val="3445"/>
              </a:lnSpc>
              <a:spcBef>
                <a:spcPct val="0"/>
              </a:spcBef>
            </a:pPr>
            <a:r>
              <a:rPr lang="en-US" sz="2460">
                <a:solidFill>
                  <a:srgbClr val="000000"/>
                </a:solidFill>
                <a:latin typeface="Noto Sans"/>
                <a:ea typeface="Noto Sans"/>
                <a:cs typeface="Noto Sans"/>
                <a:sym typeface="Noto Sans"/>
              </a:rPr>
              <a:t>· Kiểm tra tính tối thiểu của {S, I}: </a:t>
            </a:r>
          </a:p>
          <a:p>
            <a:pPr algn="l">
              <a:lnSpc>
                <a:spcPts val="3445"/>
              </a:lnSpc>
              <a:spcBef>
                <a:spcPct val="0"/>
              </a:spcBef>
            </a:pPr>
            <a:r>
              <a:rPr lang="en-US" sz="2460">
                <a:solidFill>
                  <a:srgbClr val="000000"/>
                </a:solidFill>
                <a:latin typeface="Noto Sans"/>
                <a:ea typeface="Noto Sans"/>
                <a:cs typeface="Noto Sans"/>
                <a:sym typeface="Noto Sans"/>
              </a:rPr>
              <a:t>S⁺ = {S} (Không phải siêu khóa).</a:t>
            </a:r>
          </a:p>
          <a:p>
            <a:pPr algn="l">
              <a:lnSpc>
                <a:spcPts val="3445"/>
              </a:lnSpc>
              <a:spcBef>
                <a:spcPct val="0"/>
              </a:spcBef>
            </a:pPr>
            <a:r>
              <a:rPr lang="en-US" sz="2460">
                <a:solidFill>
                  <a:srgbClr val="000000"/>
                </a:solidFill>
                <a:latin typeface="Noto Sans"/>
                <a:ea typeface="Noto Sans"/>
                <a:cs typeface="Noto Sans"/>
                <a:sym typeface="Noto Sans"/>
              </a:rPr>
              <a:t>I⁺ = {I} (Không phải siêu khóa).</a:t>
            </a:r>
          </a:p>
          <a:p>
            <a:pPr algn="l">
              <a:lnSpc>
                <a:spcPts val="3445"/>
              </a:lnSpc>
              <a:spcBef>
                <a:spcPct val="0"/>
              </a:spcBef>
            </a:pPr>
            <a:r>
              <a:rPr lang="en-US" sz="2460">
                <a:solidFill>
                  <a:srgbClr val="000000"/>
                </a:solidFill>
                <a:latin typeface="Noto Sans"/>
                <a:ea typeface="Noto Sans"/>
                <a:cs typeface="Noto Sans"/>
                <a:sym typeface="Noto Sans"/>
              </a:rPr>
              <a:t>· Vậy, {S, I} là một khóa ứng viên.</a:t>
            </a:r>
          </a:p>
          <a:p>
            <a:pPr algn="l">
              <a:lnSpc>
                <a:spcPts val="3445"/>
              </a:lnSpc>
              <a:spcBef>
                <a:spcPct val="0"/>
              </a:spcBef>
            </a:pPr>
            <a:r>
              <a:rPr lang="en-US" sz="2460">
                <a:solidFill>
                  <a:srgbClr val="000000"/>
                </a:solidFill>
                <a:latin typeface="Noto Sans"/>
                <a:ea typeface="Noto Sans"/>
                <a:cs typeface="Noto Sans"/>
                <a:sym typeface="Noto Sans"/>
              </a:rPr>
              <a:t>· Tìm các thuộc tính không xuất hiện ở vế phải của F: </a:t>
            </a:r>
          </a:p>
          <a:p>
            <a:pPr algn="l">
              <a:lnSpc>
                <a:spcPts val="3445"/>
              </a:lnSpc>
              <a:spcBef>
                <a:spcPct val="0"/>
              </a:spcBef>
            </a:pPr>
            <a:r>
              <a:rPr lang="en-US" sz="2460">
                <a:solidFill>
                  <a:srgbClr val="000000"/>
                </a:solidFill>
                <a:latin typeface="Noto Sans"/>
                <a:ea typeface="Noto Sans"/>
                <a:cs typeface="Noto Sans"/>
                <a:sym typeface="Noto Sans"/>
              </a:rPr>
              <a:t>Vế phải của F (sau khi tách f₁): {D, M}.</a:t>
            </a:r>
          </a:p>
          <a:p>
            <a:pPr algn="l">
              <a:lnSpc>
                <a:spcPts val="3445"/>
              </a:lnSpc>
              <a:spcBef>
                <a:spcPct val="0"/>
              </a:spcBef>
            </a:pPr>
            <a:r>
              <a:rPr lang="en-US" sz="2460">
                <a:solidFill>
                  <a:srgbClr val="000000"/>
                </a:solidFill>
                <a:latin typeface="Noto Sans"/>
                <a:ea typeface="Noto Sans"/>
                <a:cs typeface="Noto Sans"/>
                <a:sym typeface="Noto Sans"/>
              </a:rPr>
              <a:t>Thuộc tính không ở vế phải: {S, I}.</a:t>
            </a:r>
          </a:p>
          <a:p>
            <a:pPr algn="l">
              <a:lnSpc>
                <a:spcPts val="3445"/>
              </a:lnSpc>
              <a:spcBef>
                <a:spcPct val="0"/>
              </a:spcBef>
            </a:pPr>
            <a:r>
              <a:rPr lang="en-US" sz="2460">
                <a:solidFill>
                  <a:srgbClr val="000000"/>
                </a:solidFill>
                <a:latin typeface="Noto Sans"/>
                <a:ea typeface="Noto Sans"/>
                <a:cs typeface="Noto Sans"/>
                <a:sym typeface="Noto Sans"/>
              </a:rPr>
              <a:t>· Mọi khóa ứng viên phải chứa tất cả các thuộc tính không ở vế phải. Do đó, mọi khóa phải chứa {S, I}.</a:t>
            </a:r>
          </a:p>
          <a:p>
            <a:pPr algn="l">
              <a:lnSpc>
                <a:spcPts val="3445"/>
              </a:lnSpc>
              <a:spcBef>
                <a:spcPct val="0"/>
              </a:spcBef>
            </a:pPr>
            <a:r>
              <a:rPr lang="en-US" sz="2460">
                <a:solidFill>
                  <a:srgbClr val="000000"/>
                </a:solidFill>
                <a:latin typeface="Noto Sans"/>
                <a:ea typeface="Noto Sans"/>
                <a:cs typeface="Noto Sans"/>
                <a:sym typeface="Noto Sans"/>
              </a:rPr>
              <a:t>· Vì {S, I} là một khóa và mọi khóa phải chứa {S, I}, nên {S, I} là khóa duy nhất.</a:t>
            </a:r>
          </a:p>
          <a:p>
            <a:pPr algn="l">
              <a:lnSpc>
                <a:spcPts val="3445"/>
              </a:lnSpc>
              <a:spcBef>
                <a:spcPct val="0"/>
              </a:spcBef>
            </a:pPr>
            <a:r>
              <a:rPr lang="en-US" b="true" sz="2460">
                <a:solidFill>
                  <a:srgbClr val="000000"/>
                </a:solidFill>
                <a:latin typeface="Noto Sans Bold"/>
                <a:ea typeface="Noto Sans Bold"/>
                <a:cs typeface="Noto Sans Bold"/>
                <a:sym typeface="Noto Sans Bold"/>
              </a:rPr>
              <a:t>· Kết luận: Khóa duy nhất của Q là {S, I}.</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868674" y="368809"/>
            <a:ext cx="7938962" cy="1319782"/>
            <a:chOff x="0" y="0"/>
            <a:chExt cx="10585283" cy="1759710"/>
          </a:xfrm>
        </p:grpSpPr>
        <p:sp>
          <p:nvSpPr>
            <p:cNvPr name="Freeform 5" id="5"/>
            <p:cNvSpPr/>
            <p:nvPr/>
          </p:nvSpPr>
          <p:spPr>
            <a:xfrm flipH="false" flipV="false" rot="0">
              <a:off x="0" y="0"/>
              <a:ext cx="10585283" cy="1759710"/>
            </a:xfrm>
            <a:custGeom>
              <a:avLst/>
              <a:gdLst/>
              <a:ahLst/>
              <a:cxnLst/>
              <a:rect r="r" b="b" t="t" l="l"/>
              <a:pathLst>
                <a:path h="1759710" w="10585283">
                  <a:moveTo>
                    <a:pt x="0" y="0"/>
                  </a:moveTo>
                  <a:lnTo>
                    <a:pt x="10585283" y="0"/>
                  </a:lnTo>
                  <a:lnTo>
                    <a:pt x="10585283"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17908" r="0" b="-17908"/>
              </a:stretch>
            </a:blipFill>
          </p:spPr>
        </p:sp>
        <p:sp>
          <p:nvSpPr>
            <p:cNvPr name="TextBox 6" id="6"/>
            <p:cNvSpPr txBox="true"/>
            <p:nvPr/>
          </p:nvSpPr>
          <p:spPr>
            <a:xfrm rot="0">
              <a:off x="1196157" y="374842"/>
              <a:ext cx="938912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47259" y="2038864"/>
            <a:ext cx="17260377" cy="7735723"/>
            <a:chOff x="0" y="0"/>
            <a:chExt cx="4545943" cy="2037392"/>
          </a:xfrm>
        </p:grpSpPr>
        <p:sp>
          <p:nvSpPr>
            <p:cNvPr name="Freeform 8" id="8"/>
            <p:cNvSpPr/>
            <p:nvPr/>
          </p:nvSpPr>
          <p:spPr>
            <a:xfrm flipH="false" flipV="false" rot="0">
              <a:off x="0" y="0"/>
              <a:ext cx="4545943" cy="2037392"/>
            </a:xfrm>
            <a:custGeom>
              <a:avLst/>
              <a:gdLst/>
              <a:ahLst/>
              <a:cxnLst/>
              <a:rect r="r" b="b" t="t" l="l"/>
              <a:pathLst>
                <a:path h="2037392" w="4545943">
                  <a:moveTo>
                    <a:pt x="0" y="0"/>
                  </a:moveTo>
                  <a:lnTo>
                    <a:pt x="4545943" y="0"/>
                  </a:lnTo>
                  <a:lnTo>
                    <a:pt x="4545943" y="2037392"/>
                  </a:lnTo>
                  <a:lnTo>
                    <a:pt x="0" y="2037392"/>
                  </a:lnTo>
                  <a:close/>
                </a:path>
              </a:pathLst>
            </a:custGeom>
            <a:solidFill>
              <a:srgbClr val="FFFFFF"/>
            </a:solidFill>
          </p:spPr>
        </p:sp>
        <p:sp>
          <p:nvSpPr>
            <p:cNvPr name="TextBox 9" id="9"/>
            <p:cNvSpPr txBox="true"/>
            <p:nvPr/>
          </p:nvSpPr>
          <p:spPr>
            <a:xfrm>
              <a:off x="0" y="-38100"/>
              <a:ext cx="4545943"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6</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696395" y="2095135"/>
            <a:ext cx="17517864" cy="7356061"/>
          </a:xfrm>
          <a:prstGeom prst="rect">
            <a:avLst/>
          </a:prstGeom>
        </p:spPr>
        <p:txBody>
          <a:bodyPr anchor="t" rtlCol="false" tIns="0" lIns="0" bIns="0" rIns="0">
            <a:spAutoFit/>
          </a:bodyPr>
          <a:lstStyle/>
          <a:p>
            <a:pPr algn="l">
              <a:lnSpc>
                <a:spcPts val="2938"/>
              </a:lnSpc>
              <a:spcBef>
                <a:spcPct val="0"/>
              </a:spcBef>
            </a:pPr>
            <a:r>
              <a:rPr lang="en-US" b="true" sz="2098">
                <a:solidFill>
                  <a:srgbClr val="000000"/>
                </a:solidFill>
                <a:latin typeface="Noto Sans Bold"/>
                <a:ea typeface="Noto Sans Bold"/>
                <a:cs typeface="Noto Sans Bold"/>
                <a:sym typeface="Noto Sans Bold"/>
              </a:rPr>
              <a:t> c) Tìm phủ tối thiểu của F:</a:t>
            </a:r>
          </a:p>
          <a:p>
            <a:pPr algn="l">
              <a:lnSpc>
                <a:spcPts val="2938"/>
              </a:lnSpc>
              <a:spcBef>
                <a:spcPct val="0"/>
              </a:spcBef>
            </a:pPr>
            <a:r>
              <a:rPr lang="en-US" sz="2098">
                <a:solidFill>
                  <a:srgbClr val="000000"/>
                </a:solidFill>
                <a:latin typeface="Noto Sans"/>
                <a:ea typeface="Noto Sans"/>
                <a:cs typeface="Noto Sans"/>
                <a:sym typeface="Noto Sans"/>
              </a:rPr>
              <a:t>· F = {SI → DM; SD→ M; D→ M}</a:t>
            </a:r>
          </a:p>
          <a:p>
            <a:pPr algn="l">
              <a:lnSpc>
                <a:spcPts val="2938"/>
              </a:lnSpc>
              <a:spcBef>
                <a:spcPct val="0"/>
              </a:spcBef>
            </a:pPr>
            <a:r>
              <a:rPr lang="en-US" sz="2098">
                <a:solidFill>
                  <a:srgbClr val="000000"/>
                </a:solidFill>
                <a:latin typeface="Noto Sans"/>
                <a:ea typeface="Noto Sans"/>
                <a:cs typeface="Noto Sans"/>
                <a:sym typeface="Noto Sans"/>
              </a:rPr>
              <a:t>· Bước 1: Phân rã vế phải: </a:t>
            </a:r>
          </a:p>
          <a:p>
            <a:pPr algn="l">
              <a:lnSpc>
                <a:spcPts val="2938"/>
              </a:lnSpc>
              <a:spcBef>
                <a:spcPct val="0"/>
              </a:spcBef>
            </a:pPr>
            <a:r>
              <a:rPr lang="en-US" sz="2098">
                <a:solidFill>
                  <a:srgbClr val="000000"/>
                </a:solidFill>
                <a:latin typeface="Noto Sans"/>
                <a:ea typeface="Noto Sans"/>
                <a:cs typeface="Noto Sans"/>
                <a:sym typeface="Noto Sans"/>
              </a:rPr>
              <a:t>F₁ = {SI → D; SI → M; SD→ M; D→ M}</a:t>
            </a:r>
          </a:p>
          <a:p>
            <a:pPr algn="l">
              <a:lnSpc>
                <a:spcPts val="2938"/>
              </a:lnSpc>
              <a:spcBef>
                <a:spcPct val="0"/>
              </a:spcBef>
            </a:pPr>
            <a:r>
              <a:rPr lang="en-US" sz="2098">
                <a:solidFill>
                  <a:srgbClr val="000000"/>
                </a:solidFill>
                <a:latin typeface="Noto Sans"/>
                <a:ea typeface="Noto Sans"/>
                <a:cs typeface="Noto Sans"/>
                <a:sym typeface="Noto Sans"/>
              </a:rPr>
              <a:t>· Bước 2: Loại bỏ thuộc tính dư thừa vế trái: </a:t>
            </a:r>
          </a:p>
          <a:p>
            <a:pPr algn="l">
              <a:lnSpc>
                <a:spcPts val="2938"/>
              </a:lnSpc>
              <a:spcBef>
                <a:spcPct val="0"/>
              </a:spcBef>
            </a:pPr>
            <a:r>
              <a:rPr lang="en-US" sz="2098">
                <a:solidFill>
                  <a:srgbClr val="000000"/>
                </a:solidFill>
                <a:latin typeface="Noto Sans"/>
                <a:ea typeface="Noto Sans"/>
                <a:cs typeface="Noto Sans"/>
                <a:sym typeface="Noto Sans"/>
              </a:rPr>
              <a:t>Xét SD→M: Tính D⁺ đối với F₁: D⁺ = {D, M}. Vì D⁺ chứa M nên S là dư thừa trong vế trái SD→M. Loại bỏ S. PTH trở thành D→M.</a:t>
            </a:r>
          </a:p>
          <a:p>
            <a:pPr algn="l">
              <a:lnSpc>
                <a:spcPts val="2938"/>
              </a:lnSpc>
              <a:spcBef>
                <a:spcPct val="0"/>
              </a:spcBef>
            </a:pPr>
            <a:r>
              <a:rPr lang="en-US" sz="2098">
                <a:solidFill>
                  <a:srgbClr val="000000"/>
                </a:solidFill>
                <a:latin typeface="Noto Sans"/>
                <a:ea typeface="Noto Sans"/>
                <a:cs typeface="Noto Sans"/>
                <a:sym typeface="Noto Sans"/>
              </a:rPr>
              <a:t>Các vế trái khác (SI, D) đã tối thiểu.</a:t>
            </a:r>
          </a:p>
          <a:p>
            <a:pPr algn="l">
              <a:lnSpc>
                <a:spcPts val="2938"/>
              </a:lnSpc>
              <a:spcBef>
                <a:spcPct val="0"/>
              </a:spcBef>
            </a:pPr>
            <a:r>
              <a:rPr lang="en-US" sz="2098">
                <a:solidFill>
                  <a:srgbClr val="000000"/>
                </a:solidFill>
                <a:latin typeface="Noto Sans"/>
                <a:ea typeface="Noto Sans"/>
                <a:cs typeface="Noto Sans"/>
                <a:sym typeface="Noto Sans"/>
              </a:rPr>
              <a:t>F₂ = {SI → D; SI → M; D→ M; D→ M} = {SI → D; SI → M; D→ M}</a:t>
            </a:r>
          </a:p>
          <a:p>
            <a:pPr algn="l">
              <a:lnSpc>
                <a:spcPts val="2938"/>
              </a:lnSpc>
              <a:spcBef>
                <a:spcPct val="0"/>
              </a:spcBef>
            </a:pPr>
            <a:r>
              <a:rPr lang="en-US" sz="2098">
                <a:solidFill>
                  <a:srgbClr val="000000"/>
                </a:solidFill>
                <a:latin typeface="Noto Sans"/>
                <a:ea typeface="Noto Sans"/>
                <a:cs typeface="Noto Sans"/>
                <a:sym typeface="Noto Sans"/>
              </a:rPr>
              <a:t>· Bước 3: Loại bỏ phụ thuộc hàm dư thừa: </a:t>
            </a:r>
          </a:p>
          <a:p>
            <a:pPr algn="l">
              <a:lnSpc>
                <a:spcPts val="2938"/>
              </a:lnSpc>
              <a:spcBef>
                <a:spcPct val="0"/>
              </a:spcBef>
            </a:pPr>
            <a:r>
              <a:rPr lang="en-US" sz="2098">
                <a:solidFill>
                  <a:srgbClr val="000000"/>
                </a:solidFill>
                <a:latin typeface="Noto Sans"/>
                <a:ea typeface="Noto Sans"/>
                <a:cs typeface="Noto Sans"/>
                <a:sym typeface="Noto Sans"/>
              </a:rPr>
              <a:t>Xét SI → M: Tính {S, I}⁺ đối với F₂ \ {SI → M} = {SI → D; D → M}. </a:t>
            </a:r>
          </a:p>
          <a:p>
            <a:pPr algn="l">
              <a:lnSpc>
                <a:spcPts val="2938"/>
              </a:lnSpc>
              <a:spcBef>
                <a:spcPct val="0"/>
              </a:spcBef>
            </a:pPr>
            <a:r>
              <a:rPr lang="en-US" sz="2098">
                <a:solidFill>
                  <a:srgbClr val="000000"/>
                </a:solidFill>
                <a:latin typeface="Noto Sans"/>
                <a:ea typeface="Noto Sans"/>
                <a:cs typeface="Noto Sans"/>
                <a:sym typeface="Noto Sans"/>
              </a:rPr>
              <a:t>- {S, I}⁺ = {S, I}</a:t>
            </a:r>
          </a:p>
          <a:p>
            <a:pPr algn="l">
              <a:lnSpc>
                <a:spcPts val="2938"/>
              </a:lnSpc>
              <a:spcBef>
                <a:spcPct val="0"/>
              </a:spcBef>
            </a:pPr>
            <a:r>
              <a:rPr lang="en-US" sz="2098">
                <a:solidFill>
                  <a:srgbClr val="000000"/>
                </a:solidFill>
                <a:latin typeface="Noto Sans"/>
                <a:ea typeface="Noto Sans"/>
                <a:cs typeface="Noto Sans"/>
                <a:sym typeface="Noto Sans"/>
              </a:rPr>
              <a:t>- Áp dụng SI → D: {S, I}⁺ = {S, I, D}</a:t>
            </a:r>
          </a:p>
          <a:p>
            <a:pPr algn="l">
              <a:lnSpc>
                <a:spcPts val="2938"/>
              </a:lnSpc>
              <a:spcBef>
                <a:spcPct val="0"/>
              </a:spcBef>
            </a:pPr>
            <a:r>
              <a:rPr lang="en-US" sz="2098">
                <a:solidFill>
                  <a:srgbClr val="000000"/>
                </a:solidFill>
                <a:latin typeface="Noto Sans"/>
                <a:ea typeface="Noto Sans"/>
                <a:cs typeface="Noto Sans"/>
                <a:sym typeface="Noto Sans"/>
              </a:rPr>
              <a:t>- Áp dụng D → M: {S, I}⁺ = {S, I, D, M}</a:t>
            </a:r>
          </a:p>
          <a:p>
            <a:pPr algn="l">
              <a:lnSpc>
                <a:spcPts val="2938"/>
              </a:lnSpc>
              <a:spcBef>
                <a:spcPct val="0"/>
              </a:spcBef>
            </a:pPr>
            <a:r>
              <a:rPr lang="en-US" sz="2098">
                <a:solidFill>
                  <a:srgbClr val="000000"/>
                </a:solidFill>
                <a:latin typeface="Noto Sans"/>
                <a:ea typeface="Noto Sans"/>
                <a:cs typeface="Noto Sans"/>
                <a:sym typeface="Noto Sans"/>
              </a:rPr>
              <a:t>- Vì {S, I}⁺ chứa M, nên PTH SI → M là dư thừa.</a:t>
            </a:r>
          </a:p>
          <a:p>
            <a:pPr algn="l">
              <a:lnSpc>
                <a:spcPts val="2938"/>
              </a:lnSpc>
              <a:spcBef>
                <a:spcPct val="0"/>
              </a:spcBef>
            </a:pPr>
            <a:r>
              <a:rPr lang="en-US" sz="2098">
                <a:solidFill>
                  <a:srgbClr val="000000"/>
                </a:solidFill>
                <a:latin typeface="Noto Sans"/>
                <a:ea typeface="Noto Sans"/>
                <a:cs typeface="Noto Sans"/>
                <a:sym typeface="Noto Sans"/>
              </a:rPr>
              <a:t>Xét SI → D: Tính {S, I}⁺ đối với F₂ \ {SI → D; SI → M} = {D → M}. </a:t>
            </a:r>
          </a:p>
          <a:p>
            <a:pPr algn="l">
              <a:lnSpc>
                <a:spcPts val="2938"/>
              </a:lnSpc>
              <a:spcBef>
                <a:spcPct val="0"/>
              </a:spcBef>
            </a:pPr>
            <a:r>
              <a:rPr lang="en-US" sz="2098">
                <a:solidFill>
                  <a:srgbClr val="000000"/>
                </a:solidFill>
                <a:latin typeface="Noto Sans"/>
                <a:ea typeface="Noto Sans"/>
                <a:cs typeface="Noto Sans"/>
                <a:sym typeface="Noto Sans"/>
              </a:rPr>
              <a:t>- {S, I}⁺ = {S, I}. Không chứa D. Vậy SI → D không dư thừa.</a:t>
            </a:r>
          </a:p>
          <a:p>
            <a:pPr algn="l">
              <a:lnSpc>
                <a:spcPts val="2938"/>
              </a:lnSpc>
              <a:spcBef>
                <a:spcPct val="0"/>
              </a:spcBef>
            </a:pPr>
            <a:r>
              <a:rPr lang="en-US" sz="2098">
                <a:solidFill>
                  <a:srgbClr val="000000"/>
                </a:solidFill>
                <a:latin typeface="Noto Sans"/>
                <a:ea typeface="Noto Sans"/>
                <a:cs typeface="Noto Sans"/>
                <a:sym typeface="Noto Sans"/>
              </a:rPr>
              <a:t>Xét D → M: Tính D⁺ đối với F₂ \ {D → M; SI → M} = {SI → D}. </a:t>
            </a:r>
          </a:p>
          <a:p>
            <a:pPr algn="l">
              <a:lnSpc>
                <a:spcPts val="2938"/>
              </a:lnSpc>
              <a:spcBef>
                <a:spcPct val="0"/>
              </a:spcBef>
            </a:pPr>
            <a:r>
              <a:rPr lang="en-US" sz="2098">
                <a:solidFill>
                  <a:srgbClr val="000000"/>
                </a:solidFill>
                <a:latin typeface="Noto Sans"/>
                <a:ea typeface="Noto Sans"/>
                <a:cs typeface="Noto Sans"/>
                <a:sym typeface="Noto Sans"/>
              </a:rPr>
              <a:t>- D⁺ = {D}. Không chứa M. Vậy D → M không dư thừa.</a:t>
            </a:r>
          </a:p>
          <a:p>
            <a:pPr algn="l">
              <a:lnSpc>
                <a:spcPts val="2938"/>
              </a:lnSpc>
              <a:spcBef>
                <a:spcPct val="0"/>
              </a:spcBef>
            </a:pPr>
            <a:r>
              <a:rPr lang="en-US" sz="2098">
                <a:solidFill>
                  <a:srgbClr val="000000"/>
                </a:solidFill>
                <a:latin typeface="Noto Sans"/>
                <a:ea typeface="Noto Sans"/>
                <a:cs typeface="Noto Sans"/>
                <a:sym typeface="Noto Sans"/>
              </a:rPr>
              <a:t>F₃ = {SI → D; D → M}</a:t>
            </a:r>
          </a:p>
          <a:p>
            <a:pPr algn="l">
              <a:lnSpc>
                <a:spcPts val="2938"/>
              </a:lnSpc>
              <a:spcBef>
                <a:spcPct val="0"/>
              </a:spcBef>
            </a:pPr>
            <a:r>
              <a:rPr lang="en-US" b="true" sz="2098">
                <a:solidFill>
                  <a:srgbClr val="000000"/>
                </a:solidFill>
                <a:latin typeface="Noto Sans Bold"/>
                <a:ea typeface="Noto Sans Bold"/>
                <a:cs typeface="Noto Sans Bold"/>
                <a:sym typeface="Noto Sans Bold"/>
              </a:rPr>
              <a:t>· Kết luận: Phủ tối thiểu của F là Fmin = {SI → D, D → M}.</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868674" y="368809"/>
            <a:ext cx="7938962" cy="1319782"/>
            <a:chOff x="0" y="0"/>
            <a:chExt cx="10585283" cy="1759710"/>
          </a:xfrm>
        </p:grpSpPr>
        <p:sp>
          <p:nvSpPr>
            <p:cNvPr name="Freeform 5" id="5"/>
            <p:cNvSpPr/>
            <p:nvPr/>
          </p:nvSpPr>
          <p:spPr>
            <a:xfrm flipH="false" flipV="false" rot="0">
              <a:off x="0" y="0"/>
              <a:ext cx="10585283" cy="1759710"/>
            </a:xfrm>
            <a:custGeom>
              <a:avLst/>
              <a:gdLst/>
              <a:ahLst/>
              <a:cxnLst/>
              <a:rect r="r" b="b" t="t" l="l"/>
              <a:pathLst>
                <a:path h="1759710" w="10585283">
                  <a:moveTo>
                    <a:pt x="0" y="0"/>
                  </a:moveTo>
                  <a:lnTo>
                    <a:pt x="10585283" y="0"/>
                  </a:lnTo>
                  <a:lnTo>
                    <a:pt x="10585283"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17908" r="0" b="-17908"/>
              </a:stretch>
            </a:blipFill>
          </p:spPr>
        </p:sp>
        <p:sp>
          <p:nvSpPr>
            <p:cNvPr name="TextBox 6" id="6"/>
            <p:cNvSpPr txBox="true"/>
            <p:nvPr/>
          </p:nvSpPr>
          <p:spPr>
            <a:xfrm rot="0">
              <a:off x="1196157" y="374842"/>
              <a:ext cx="9389126"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Nguyễn Thị Thanh Hiếu-23668061</a:t>
              </a:r>
            </a:p>
          </p:txBody>
        </p:sp>
      </p:grpSp>
      <p:grpSp>
        <p:nvGrpSpPr>
          <p:cNvPr name="Group 7" id="7"/>
          <p:cNvGrpSpPr/>
          <p:nvPr/>
        </p:nvGrpSpPr>
        <p:grpSpPr>
          <a:xfrm rot="0">
            <a:off x="547259" y="2038864"/>
            <a:ext cx="17260377" cy="7735723"/>
            <a:chOff x="0" y="0"/>
            <a:chExt cx="4545943" cy="2037392"/>
          </a:xfrm>
        </p:grpSpPr>
        <p:sp>
          <p:nvSpPr>
            <p:cNvPr name="Freeform 8" id="8"/>
            <p:cNvSpPr/>
            <p:nvPr/>
          </p:nvSpPr>
          <p:spPr>
            <a:xfrm flipH="false" flipV="false" rot="0">
              <a:off x="0" y="0"/>
              <a:ext cx="4545943" cy="2037392"/>
            </a:xfrm>
            <a:custGeom>
              <a:avLst/>
              <a:gdLst/>
              <a:ahLst/>
              <a:cxnLst/>
              <a:rect r="r" b="b" t="t" l="l"/>
              <a:pathLst>
                <a:path h="2037392" w="4545943">
                  <a:moveTo>
                    <a:pt x="0" y="0"/>
                  </a:moveTo>
                  <a:lnTo>
                    <a:pt x="4545943" y="0"/>
                  </a:lnTo>
                  <a:lnTo>
                    <a:pt x="4545943" y="2037392"/>
                  </a:lnTo>
                  <a:lnTo>
                    <a:pt x="0" y="2037392"/>
                  </a:lnTo>
                  <a:close/>
                </a:path>
              </a:pathLst>
            </a:custGeom>
            <a:solidFill>
              <a:srgbClr val="FFFFFF"/>
            </a:solidFill>
          </p:spPr>
        </p:sp>
        <p:sp>
          <p:nvSpPr>
            <p:cNvPr name="TextBox 9" id="9"/>
            <p:cNvSpPr txBox="true"/>
            <p:nvPr/>
          </p:nvSpPr>
          <p:spPr>
            <a:xfrm>
              <a:off x="0" y="-38100"/>
              <a:ext cx="4545943"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8864" y="356422"/>
            <a:ext cx="2000488" cy="837565"/>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6</a:t>
            </a:r>
          </a:p>
        </p:txBody>
      </p:sp>
      <p:sp>
        <p:nvSpPr>
          <p:cNvPr name="TextBox 11" id="11"/>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2" id="12"/>
          <p:cNvSpPr txBox="true"/>
          <p:nvPr/>
        </p:nvSpPr>
        <p:spPr>
          <a:xfrm rot="0">
            <a:off x="774336" y="2109887"/>
            <a:ext cx="16726613" cy="7852798"/>
          </a:xfrm>
          <a:prstGeom prst="rect">
            <a:avLst/>
          </a:prstGeom>
        </p:spPr>
        <p:txBody>
          <a:bodyPr anchor="t" rtlCol="false" tIns="0" lIns="0" bIns="0" rIns="0">
            <a:spAutoFit/>
          </a:bodyPr>
          <a:lstStyle/>
          <a:p>
            <a:pPr algn="l">
              <a:lnSpc>
                <a:spcPts val="2883"/>
              </a:lnSpc>
              <a:spcBef>
                <a:spcPct val="0"/>
              </a:spcBef>
            </a:pPr>
            <a:r>
              <a:rPr lang="en-US" b="true" sz="2059">
                <a:solidFill>
                  <a:srgbClr val="000000"/>
                </a:solidFill>
                <a:latin typeface="Noto Sans Bold"/>
                <a:ea typeface="Noto Sans Bold"/>
                <a:cs typeface="Noto Sans Bold"/>
                <a:sym typeface="Noto Sans Bold"/>
              </a:rPr>
              <a:t> d) Xác định dạng chuẩn cao nhất của Q:</a:t>
            </a:r>
          </a:p>
          <a:p>
            <a:pPr algn="l">
              <a:lnSpc>
                <a:spcPts val="2883"/>
              </a:lnSpc>
              <a:spcBef>
                <a:spcPct val="0"/>
              </a:spcBef>
            </a:pPr>
            <a:r>
              <a:rPr lang="en-US" sz="2059">
                <a:solidFill>
                  <a:srgbClr val="000000"/>
                </a:solidFill>
                <a:latin typeface="Noto Sans"/>
                <a:ea typeface="Noto Sans"/>
                <a:cs typeface="Noto Sans"/>
                <a:sym typeface="Noto Sans"/>
              </a:rPr>
              <a:t>· Lược đồ Q(S, I, D, M)</a:t>
            </a:r>
          </a:p>
          <a:p>
            <a:pPr algn="l">
              <a:lnSpc>
                <a:spcPts val="2883"/>
              </a:lnSpc>
              <a:spcBef>
                <a:spcPct val="0"/>
              </a:spcBef>
            </a:pPr>
            <a:r>
              <a:rPr lang="en-US" sz="2059">
                <a:solidFill>
                  <a:srgbClr val="000000"/>
                </a:solidFill>
                <a:latin typeface="Noto Sans"/>
                <a:ea typeface="Noto Sans"/>
                <a:cs typeface="Noto Sans"/>
                <a:sym typeface="Noto Sans"/>
              </a:rPr>
              <a:t>· Khóa: {S, I}</a:t>
            </a:r>
          </a:p>
          <a:p>
            <a:pPr algn="l">
              <a:lnSpc>
                <a:spcPts val="2883"/>
              </a:lnSpc>
              <a:spcBef>
                <a:spcPct val="0"/>
              </a:spcBef>
            </a:pPr>
            <a:r>
              <a:rPr lang="en-US" sz="2059">
                <a:solidFill>
                  <a:srgbClr val="000000"/>
                </a:solidFill>
                <a:latin typeface="Noto Sans"/>
                <a:ea typeface="Noto Sans"/>
                <a:cs typeface="Noto Sans"/>
                <a:sym typeface="Noto Sans"/>
              </a:rPr>
              <a:t>· Thuộc tính khóa (prime attributes): S, I</a:t>
            </a:r>
          </a:p>
          <a:p>
            <a:pPr algn="l">
              <a:lnSpc>
                <a:spcPts val="2883"/>
              </a:lnSpc>
              <a:spcBef>
                <a:spcPct val="0"/>
              </a:spcBef>
            </a:pPr>
            <a:r>
              <a:rPr lang="en-US" sz="2059">
                <a:solidFill>
                  <a:srgbClr val="000000"/>
                </a:solidFill>
                <a:latin typeface="Noto Sans"/>
                <a:ea typeface="Noto Sans"/>
                <a:cs typeface="Noto Sans"/>
                <a:sym typeface="Noto Sans"/>
              </a:rPr>
              <a:t>· Thuộc tính không khóa (non-prime attributes): D, M</a:t>
            </a:r>
          </a:p>
          <a:p>
            <a:pPr algn="l">
              <a:lnSpc>
                <a:spcPts val="2883"/>
              </a:lnSpc>
              <a:spcBef>
                <a:spcPct val="0"/>
              </a:spcBef>
            </a:pPr>
            <a:r>
              <a:rPr lang="en-US" sz="2059">
                <a:solidFill>
                  <a:srgbClr val="000000"/>
                </a:solidFill>
                <a:latin typeface="Noto Sans"/>
                <a:ea typeface="Noto Sans"/>
                <a:cs typeface="Noto Sans"/>
                <a:sym typeface="Noto Sans"/>
              </a:rPr>
              <a:t>· Phủ tối thiểu Fmin = {SI → D, D → M}</a:t>
            </a:r>
          </a:p>
          <a:p>
            <a:pPr algn="l">
              <a:lnSpc>
                <a:spcPts val="2883"/>
              </a:lnSpc>
              <a:spcBef>
                <a:spcPct val="0"/>
              </a:spcBef>
            </a:pPr>
            <a:r>
              <a:rPr lang="en-US" sz="2059">
                <a:solidFill>
                  <a:srgbClr val="000000"/>
                </a:solidFill>
                <a:latin typeface="Noto Sans"/>
                <a:ea typeface="Noto Sans"/>
                <a:cs typeface="Noto Sans"/>
                <a:sym typeface="Noto Sans"/>
              </a:rPr>
              <a:t>· Kiểm tra BCNF: Mọi PTH X → A trong F⁺, X phải là siêu khóa. </a:t>
            </a:r>
          </a:p>
          <a:p>
            <a:pPr algn="l">
              <a:lnSpc>
                <a:spcPts val="2883"/>
              </a:lnSpc>
              <a:spcBef>
                <a:spcPct val="0"/>
              </a:spcBef>
            </a:pPr>
            <a:r>
              <a:rPr lang="en-US" sz="2059">
                <a:solidFill>
                  <a:srgbClr val="000000"/>
                </a:solidFill>
                <a:latin typeface="Noto Sans"/>
                <a:ea typeface="Noto Sans"/>
                <a:cs typeface="Noto Sans"/>
                <a:sym typeface="Noto Sans"/>
              </a:rPr>
              <a:t>SI → D: Vế trái {S, I} là siêu khóa (là khóa). Thỏa.</a:t>
            </a:r>
          </a:p>
          <a:p>
            <a:pPr algn="l">
              <a:lnSpc>
                <a:spcPts val="2883"/>
              </a:lnSpc>
              <a:spcBef>
                <a:spcPct val="0"/>
              </a:spcBef>
            </a:pPr>
            <a:r>
              <a:rPr lang="en-US" sz="2059">
                <a:solidFill>
                  <a:srgbClr val="000000"/>
                </a:solidFill>
                <a:latin typeface="Noto Sans"/>
                <a:ea typeface="Noto Sans"/>
                <a:cs typeface="Noto Sans"/>
                <a:sym typeface="Noto Sans"/>
              </a:rPr>
              <a:t>D → M: Vế trái {D} không phải là siêu khóa. Không đạt BCNF.</a:t>
            </a:r>
          </a:p>
          <a:p>
            <a:pPr algn="l">
              <a:lnSpc>
                <a:spcPts val="2883"/>
              </a:lnSpc>
              <a:spcBef>
                <a:spcPct val="0"/>
              </a:spcBef>
            </a:pPr>
            <a:r>
              <a:rPr lang="en-US" sz="2059">
                <a:solidFill>
                  <a:srgbClr val="000000"/>
                </a:solidFill>
                <a:latin typeface="Noto Sans"/>
                <a:ea typeface="Noto Sans"/>
                <a:cs typeface="Noto Sans"/>
                <a:sym typeface="Noto Sans"/>
              </a:rPr>
              <a:t>· Kiểm tra 3NF: Mọi PTH X → A trong F⁺, hoặc X là siêu khóa, hoặc A là thuộc tính khóa. </a:t>
            </a:r>
          </a:p>
          <a:p>
            <a:pPr algn="l">
              <a:lnSpc>
                <a:spcPts val="2883"/>
              </a:lnSpc>
              <a:spcBef>
                <a:spcPct val="0"/>
              </a:spcBef>
            </a:pPr>
            <a:r>
              <a:rPr lang="en-US" sz="2059">
                <a:solidFill>
                  <a:srgbClr val="000000"/>
                </a:solidFill>
                <a:latin typeface="Noto Sans"/>
                <a:ea typeface="Noto Sans"/>
                <a:cs typeface="Noto Sans"/>
                <a:sym typeface="Noto Sans"/>
              </a:rPr>
              <a:t>SI → D: Vế trái {S, I} là siêu khóa. Thỏa.</a:t>
            </a:r>
          </a:p>
          <a:p>
            <a:pPr algn="l">
              <a:lnSpc>
                <a:spcPts val="2883"/>
              </a:lnSpc>
              <a:spcBef>
                <a:spcPct val="0"/>
              </a:spcBef>
            </a:pPr>
            <a:r>
              <a:rPr lang="en-US" sz="2059">
                <a:solidFill>
                  <a:srgbClr val="000000"/>
                </a:solidFill>
                <a:latin typeface="Noto Sans"/>
                <a:ea typeface="Noto Sans"/>
                <a:cs typeface="Noto Sans"/>
                <a:sym typeface="Noto Sans"/>
              </a:rPr>
              <a:t>D → M: Vế trái {D} không phải là siêu khóa. Thuộc tính vế phải A=M. M có phải thuộc tính khóa không? Không (thuộc tính khóa là S, I). Không đạt 3NF. (Do tồn tại phụ thuộc bắc cầu SI → D → M, trong đó D không phải siêu khóa và M không phải thuộc tính khóa).</a:t>
            </a:r>
          </a:p>
          <a:p>
            <a:pPr algn="l">
              <a:lnSpc>
                <a:spcPts val="2883"/>
              </a:lnSpc>
              <a:spcBef>
                <a:spcPct val="0"/>
              </a:spcBef>
            </a:pPr>
            <a:r>
              <a:rPr lang="en-US" sz="2059">
                <a:solidFill>
                  <a:srgbClr val="000000"/>
                </a:solidFill>
                <a:latin typeface="Noto Sans"/>
                <a:ea typeface="Noto Sans"/>
                <a:cs typeface="Noto Sans"/>
                <a:sym typeface="Noto Sans"/>
              </a:rPr>
              <a:t>· Kiểm tra 2NF: Mọi thuộc tính không khóa phải phụ thuộc đầy đủ vào khóa chính (không có phụ thuộc bộ phận). </a:t>
            </a:r>
          </a:p>
          <a:p>
            <a:pPr algn="l">
              <a:lnSpc>
                <a:spcPts val="2883"/>
              </a:lnSpc>
              <a:spcBef>
                <a:spcPct val="0"/>
              </a:spcBef>
            </a:pPr>
            <a:r>
              <a:rPr lang="en-US" sz="2059">
                <a:solidFill>
                  <a:srgbClr val="000000"/>
                </a:solidFill>
                <a:latin typeface="Noto Sans"/>
                <a:ea typeface="Noto Sans"/>
                <a:cs typeface="Noto Sans"/>
                <a:sym typeface="Noto Sans"/>
              </a:rPr>
              <a:t>Khóa là {S, I}. Thuộc tính không khóa là {D, M}.</a:t>
            </a:r>
          </a:p>
          <a:p>
            <a:pPr algn="l">
              <a:lnSpc>
                <a:spcPts val="2883"/>
              </a:lnSpc>
              <a:spcBef>
                <a:spcPct val="0"/>
              </a:spcBef>
            </a:pPr>
            <a:r>
              <a:rPr lang="en-US" sz="2059">
                <a:solidFill>
                  <a:srgbClr val="000000"/>
                </a:solidFill>
                <a:latin typeface="Noto Sans"/>
                <a:ea typeface="Noto Sans"/>
                <a:cs typeface="Noto Sans"/>
                <a:sym typeface="Noto Sans"/>
              </a:rPr>
              <a:t>Ta cần kiểm tra xem có S → D, S → M, I → D, hoặc I → M hay không.</a:t>
            </a:r>
          </a:p>
          <a:p>
            <a:pPr algn="l">
              <a:lnSpc>
                <a:spcPts val="2883"/>
              </a:lnSpc>
              <a:spcBef>
                <a:spcPct val="0"/>
              </a:spcBef>
            </a:pPr>
            <a:r>
              <a:rPr lang="en-US" sz="2059">
                <a:solidFill>
                  <a:srgbClr val="000000"/>
                </a:solidFill>
                <a:latin typeface="Noto Sans"/>
                <a:ea typeface="Noto Sans"/>
                <a:cs typeface="Noto Sans"/>
                <a:sym typeface="Noto Sans"/>
              </a:rPr>
              <a:t>Từ Fmin = {SI → D, D → M}: </a:t>
            </a:r>
          </a:p>
          <a:p>
            <a:pPr algn="l">
              <a:lnSpc>
                <a:spcPts val="2883"/>
              </a:lnSpc>
              <a:spcBef>
                <a:spcPct val="0"/>
              </a:spcBef>
            </a:pPr>
            <a:r>
              <a:rPr lang="en-US" sz="2059">
                <a:solidFill>
                  <a:srgbClr val="000000"/>
                </a:solidFill>
                <a:latin typeface="Noto Sans"/>
                <a:ea typeface="Noto Sans"/>
                <a:cs typeface="Noto Sans"/>
                <a:sym typeface="Noto Sans"/>
              </a:rPr>
              <a:t>- S⁺ = {S} (Không suy ra D hay M).</a:t>
            </a:r>
          </a:p>
          <a:p>
            <a:pPr algn="l">
              <a:lnSpc>
                <a:spcPts val="2883"/>
              </a:lnSpc>
              <a:spcBef>
                <a:spcPct val="0"/>
              </a:spcBef>
            </a:pPr>
            <a:r>
              <a:rPr lang="en-US" sz="2059">
                <a:solidFill>
                  <a:srgbClr val="000000"/>
                </a:solidFill>
                <a:latin typeface="Noto Sans"/>
                <a:ea typeface="Noto Sans"/>
                <a:cs typeface="Noto Sans"/>
                <a:sym typeface="Noto Sans"/>
              </a:rPr>
              <a:t>- I⁺ = {I} (Không suy ra D hay M).</a:t>
            </a:r>
          </a:p>
          <a:p>
            <a:pPr algn="l">
              <a:lnSpc>
                <a:spcPts val="2883"/>
              </a:lnSpc>
              <a:spcBef>
                <a:spcPct val="0"/>
              </a:spcBef>
            </a:pPr>
            <a:r>
              <a:rPr lang="en-US" sz="2059">
                <a:solidFill>
                  <a:srgbClr val="000000"/>
                </a:solidFill>
                <a:latin typeface="Noto Sans"/>
                <a:ea typeface="Noto Sans"/>
                <a:cs typeface="Noto Sans"/>
                <a:sym typeface="Noto Sans"/>
              </a:rPr>
              <a:t>Không tồn tại phụ thuộc bộ phận của thuộc tính không khóa vào khóa chính {S, I}. Đạt 2NF.</a:t>
            </a:r>
          </a:p>
          <a:p>
            <a:pPr algn="l">
              <a:lnSpc>
                <a:spcPts val="2883"/>
              </a:lnSpc>
              <a:spcBef>
                <a:spcPct val="0"/>
              </a:spcBef>
            </a:pPr>
            <a:r>
              <a:rPr lang="en-US" b="true" sz="2059">
                <a:solidFill>
                  <a:srgbClr val="000000"/>
                </a:solidFill>
                <a:latin typeface="Noto Sans Bold"/>
                <a:ea typeface="Noto Sans Bold"/>
                <a:cs typeface="Noto Sans Bold"/>
                <a:sym typeface="Noto Sans Bold"/>
              </a:rPr>
              <a:t>· Kết luận: Dạng chuẩn cao nhất của Q là 2NF.</a:t>
            </a:r>
          </a:p>
          <a:p>
            <a:pPr algn="l">
              <a:lnSpc>
                <a:spcPts val="2883"/>
              </a:lnSpc>
              <a:spcBef>
                <a:spcPct val="0"/>
              </a:spcBef>
            </a:pPr>
            <a:r>
              <a:rPr lang="en-US" sz="2059">
                <a:solidFill>
                  <a:srgbClr val="000000"/>
                </a:solidFill>
                <a:latin typeface="Noto Sans"/>
                <a:ea typeface="Noto Sans"/>
                <a:cs typeface="Noto Sans"/>
                <a:sym typeface="Noto Sans"/>
              </a:rPr>
              <a:t>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44351" y="2038864"/>
            <a:ext cx="17363285" cy="7735723"/>
            <a:chOff x="0" y="0"/>
            <a:chExt cx="4573046" cy="2037392"/>
          </a:xfrm>
        </p:grpSpPr>
        <p:sp>
          <p:nvSpPr>
            <p:cNvPr name="Freeform 5" id="5"/>
            <p:cNvSpPr/>
            <p:nvPr/>
          </p:nvSpPr>
          <p:spPr>
            <a:xfrm flipH="false" flipV="false" rot="0">
              <a:off x="0" y="0"/>
              <a:ext cx="4573046" cy="2037392"/>
            </a:xfrm>
            <a:custGeom>
              <a:avLst/>
              <a:gdLst/>
              <a:ahLst/>
              <a:cxnLst/>
              <a:rect r="r" b="b" t="t" l="l"/>
              <a:pathLst>
                <a:path h="2037392" w="4573046">
                  <a:moveTo>
                    <a:pt x="0" y="0"/>
                  </a:moveTo>
                  <a:lnTo>
                    <a:pt x="4573046" y="0"/>
                  </a:lnTo>
                  <a:lnTo>
                    <a:pt x="4573046" y="2037392"/>
                  </a:lnTo>
                  <a:lnTo>
                    <a:pt x="0" y="2037392"/>
                  </a:lnTo>
                  <a:close/>
                </a:path>
              </a:pathLst>
            </a:custGeom>
            <a:solidFill>
              <a:srgbClr val="FFFFFF"/>
            </a:solidFill>
          </p:spPr>
        </p:sp>
        <p:sp>
          <p:nvSpPr>
            <p:cNvPr name="TextBox 6" id="6"/>
            <p:cNvSpPr txBox="true"/>
            <p:nvPr/>
          </p:nvSpPr>
          <p:spPr>
            <a:xfrm>
              <a:off x="0" y="-38100"/>
              <a:ext cx="4573046"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7</a:t>
            </a:r>
          </a:p>
        </p:txBody>
      </p:sp>
      <p:sp>
        <p:nvSpPr>
          <p:cNvPr name="TextBox 8" id="8"/>
          <p:cNvSpPr txBox="true"/>
          <p:nvPr/>
        </p:nvSpPr>
        <p:spPr>
          <a:xfrm rot="0">
            <a:off x="734518" y="2430039"/>
            <a:ext cx="6579723" cy="3126105"/>
          </a:xfrm>
          <a:prstGeom prst="rect">
            <a:avLst/>
          </a:prstGeom>
        </p:spPr>
        <p:txBody>
          <a:bodyPr anchor="t" rtlCol="false" tIns="0" lIns="0" bIns="0" rIns="0">
            <a:spAutoFit/>
          </a:bodyPr>
          <a:lstStyle/>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7</a:t>
            </a:r>
            <a:r>
              <a:rPr lang="en-US" b="true" sz="2549">
                <a:solidFill>
                  <a:srgbClr val="000000"/>
                </a:solidFill>
                <a:latin typeface="DejaVu Serif Bold"/>
                <a:ea typeface="DejaVu Serif Bold"/>
                <a:cs typeface="DejaVu Serif Bold"/>
                <a:sym typeface="DejaVu Serif Bold"/>
              </a:rPr>
              <a:t>/ Kiểm Tra Dạng Chuẩn</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 Q(A,B,C,D) F={CA→D; A→B}</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b) Q(S,D,I,M) F={SI→D;SD→M}</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c) Q(N,G,P,M,GV) F={N,G,P→M;M→GV}</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d) Q(S,N,D,T,X) F={S→N; S→D; S→T; S→X}</a:t>
            </a:r>
          </a:p>
        </p:txBody>
      </p:sp>
      <p:sp>
        <p:nvSpPr>
          <p:cNvPr name="TextBox 9" id="9"/>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0" id="10"/>
          <p:cNvSpPr txBox="true"/>
          <p:nvPr/>
        </p:nvSpPr>
        <p:spPr>
          <a:xfrm rot="0">
            <a:off x="730801" y="4672119"/>
            <a:ext cx="7870944" cy="5364480"/>
          </a:xfrm>
          <a:prstGeom prst="rect">
            <a:avLst/>
          </a:prstGeom>
        </p:spPr>
        <p:txBody>
          <a:bodyPr anchor="t" rtlCol="false" tIns="0" lIns="0" bIns="0" rIns="0">
            <a:spAutoFit/>
          </a:bodyPr>
          <a:lstStyle/>
          <a:p>
            <a:pPr algn="l">
              <a:lnSpc>
                <a:spcPts val="3569"/>
              </a:lnSpc>
            </a:pPr>
            <a:r>
              <a:rPr lang="en-US" sz="2549" b="true">
                <a:solidFill>
                  <a:srgbClr val="000000"/>
                </a:solidFill>
                <a:latin typeface="DejaVu Serif Bold"/>
                <a:ea typeface="DejaVu Serif Bold"/>
                <a:cs typeface="DejaVu Serif Bold"/>
                <a:sym typeface="DejaVu Serif Bold"/>
              </a:rPr>
              <a:t>GIẢI:</a:t>
            </a:r>
          </a:p>
          <a:p>
            <a:pPr algn="l">
              <a:lnSpc>
                <a:spcPts val="3569"/>
              </a:lnSpc>
            </a:pP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a</a:t>
            </a:r>
            <a:r>
              <a:rPr lang="en-US" b="true" sz="2549">
                <a:solidFill>
                  <a:srgbClr val="000000"/>
                </a:solidFill>
                <a:latin typeface="DejaVu Serif Bold"/>
                <a:ea typeface="DejaVu Serif Bold"/>
                <a:cs typeface="DejaVu Serif Bold"/>
                <a:sym typeface="DejaVu Serif Bold"/>
              </a:rPr>
              <a:t>) Q(A,B,C,D) F={CA→D; A→B}</a:t>
            </a:r>
          </a:p>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 </a:t>
            </a:r>
            <a:r>
              <a:rPr lang="en-US" sz="2549">
                <a:solidFill>
                  <a:srgbClr val="000000"/>
                </a:solidFill>
                <a:latin typeface="DejaVu Serif"/>
                <a:ea typeface="DejaVu Serif"/>
                <a:cs typeface="DejaVu Serif"/>
                <a:sym typeface="DejaVu Serif"/>
              </a:rPr>
              <a:t>- Tất cả các thuộc tính đều là</a:t>
            </a:r>
            <a:r>
              <a:rPr lang="en-US" sz="2549">
                <a:solidFill>
                  <a:srgbClr val="000000"/>
                </a:solidFill>
                <a:latin typeface="DejaVu Serif"/>
                <a:ea typeface="DejaVu Serif"/>
                <a:cs typeface="DejaVu Serif"/>
                <a:sym typeface="DejaVu Serif"/>
              </a:rPr>
              <a:t> đơn trị, do đó Q đạt chuẩn 1NF</a:t>
            </a:r>
          </a:p>
          <a:p>
            <a:pPr algn="l">
              <a:lnSpc>
                <a:spcPts val="3569"/>
              </a:lnSpc>
              <a:spcBef>
                <a:spcPct val="0"/>
              </a:spcBef>
            </a:pPr>
            <a:r>
              <a:rPr lang="en-US" sz="2549">
                <a:solidFill>
                  <a:srgbClr val="000000"/>
                </a:solidFill>
                <a:latin typeface="DejaVu Serif"/>
                <a:ea typeface="DejaVu Serif"/>
                <a:cs typeface="DejaVu Serif"/>
                <a:sym typeface="DejaVu Serif"/>
              </a:rPr>
              <a:t>- (CA)⁺ = {C, A, D, B} (Vì CA→D; A→B). Vậy CA là khóa chính</a:t>
            </a:r>
          </a:p>
          <a:p>
            <a:pPr algn="l">
              <a:lnSpc>
                <a:spcPts val="3569"/>
              </a:lnSpc>
              <a:spcBef>
                <a:spcPct val="0"/>
              </a:spcBef>
            </a:pPr>
            <a:r>
              <a:rPr lang="en-US" sz="2549">
                <a:solidFill>
                  <a:srgbClr val="000000"/>
                </a:solidFill>
                <a:latin typeface="DejaVu Serif"/>
                <a:ea typeface="DejaVu Serif"/>
                <a:cs typeface="DejaVu Serif"/>
                <a:sym typeface="DejaVu Serif"/>
              </a:rPr>
              <a:t>-  A→B, trong đó B là thuộc tính không khóa (nghĩa là B không phụ thuộc đầy đủ vào khóa). Do đó Q không đạt 2NF. Vì không đạt 2NF nên suy ra không đạt 3NF.</a:t>
            </a:r>
          </a:p>
          <a:p>
            <a:pPr algn="l">
              <a:lnSpc>
                <a:spcPts val="3569"/>
              </a:lnSpc>
              <a:spcBef>
                <a:spcPct val="0"/>
              </a:spcBef>
            </a:pPr>
          </a:p>
        </p:txBody>
      </p:sp>
      <p:sp>
        <p:nvSpPr>
          <p:cNvPr name="AutoShape 11" id="11"/>
          <p:cNvSpPr/>
          <p:nvPr/>
        </p:nvSpPr>
        <p:spPr>
          <a:xfrm>
            <a:off x="8911683" y="2487189"/>
            <a:ext cx="0" cy="709729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9414292" y="2430039"/>
            <a:ext cx="7621845" cy="4916805"/>
          </a:xfrm>
          <a:prstGeom prst="rect">
            <a:avLst/>
          </a:prstGeom>
        </p:spPr>
        <p:txBody>
          <a:bodyPr anchor="t" rtlCol="false" tIns="0" lIns="0" bIns="0" rIns="0">
            <a:spAutoFit/>
          </a:bodyPr>
          <a:lstStyle/>
          <a:p>
            <a:pPr algn="l">
              <a:lnSpc>
                <a:spcPts val="3569"/>
              </a:lnSpc>
              <a:spcBef>
                <a:spcPct val="0"/>
              </a:spcBef>
            </a:pPr>
            <a:r>
              <a:rPr lang="en-US" b="true" sz="2549">
                <a:solidFill>
                  <a:srgbClr val="000000"/>
                </a:solidFill>
                <a:latin typeface="DejaVu Serif Bold"/>
                <a:ea typeface="DejaVu Serif Bold"/>
                <a:cs typeface="DejaVu Serif Bold"/>
                <a:sym typeface="DejaVu Serif Bold"/>
              </a:rPr>
              <a:t>b</a:t>
            </a:r>
            <a:r>
              <a:rPr lang="en-US" b="true" sz="2549">
                <a:solidFill>
                  <a:srgbClr val="000000"/>
                </a:solidFill>
                <a:latin typeface="DejaVu Serif Bold"/>
                <a:ea typeface="DejaVu Serif Bold"/>
                <a:cs typeface="DejaVu Serif Bold"/>
                <a:sym typeface="DejaVu Serif Bold"/>
              </a:rPr>
              <a:t>) Q(S,D,I,M) F={SI→D;SD→M}</a:t>
            </a:r>
          </a:p>
          <a:p>
            <a:pPr algn="l">
              <a:lnSpc>
                <a:spcPts val="3569"/>
              </a:lnSpc>
              <a:spcBef>
                <a:spcPct val="0"/>
              </a:spcBef>
            </a:pPr>
          </a:p>
          <a:p>
            <a:pPr algn="l">
              <a:lnSpc>
                <a:spcPts val="3569"/>
              </a:lnSpc>
              <a:spcBef>
                <a:spcPct val="0"/>
              </a:spcBef>
            </a:pPr>
            <a:r>
              <a:rPr lang="en-US" sz="2549">
                <a:solidFill>
                  <a:srgbClr val="000000"/>
                </a:solidFill>
                <a:latin typeface="DejaVu Serif"/>
                <a:ea typeface="DejaVu Serif"/>
                <a:cs typeface="DejaVu Serif"/>
                <a:sym typeface="DejaVu Serif"/>
              </a:rPr>
              <a:t> - (SDI)⁺</a:t>
            </a:r>
            <a:r>
              <a:rPr lang="en-US" sz="2549">
                <a:solidFill>
                  <a:srgbClr val="000000"/>
                </a:solidFill>
                <a:latin typeface="DejaVu Serif"/>
                <a:ea typeface="DejaVu Serif"/>
                <a:cs typeface="DejaVu Serif"/>
                <a:sym typeface="DejaVu Serif"/>
              </a:rPr>
              <a:t> = {S, D, I, M} (Vì SI→D;SD→M). Vậy SDI là khóa chính</a:t>
            </a:r>
          </a:p>
          <a:p>
            <a:pPr algn="l">
              <a:lnSpc>
                <a:spcPts val="3569"/>
              </a:lnSpc>
              <a:spcBef>
                <a:spcPct val="0"/>
              </a:spcBef>
            </a:pPr>
            <a:r>
              <a:rPr lang="en-US" sz="2549">
                <a:solidFill>
                  <a:srgbClr val="000000"/>
                </a:solidFill>
                <a:latin typeface="DejaVu Serif"/>
                <a:ea typeface="DejaVu Serif"/>
                <a:cs typeface="DejaVu Serif"/>
                <a:sym typeface="DejaVu Serif"/>
              </a:rPr>
              <a:t>- M và D là 2 thuộc tính không khóa, cả hai đều phụ thuộc đầy đủ vào khóa. Do vậy Q đạt chuẩn 2NF</a:t>
            </a:r>
          </a:p>
          <a:p>
            <a:pPr algn="l">
              <a:lnSpc>
                <a:spcPts val="3569"/>
              </a:lnSpc>
              <a:spcBef>
                <a:spcPct val="0"/>
              </a:spcBef>
            </a:pPr>
            <a:r>
              <a:rPr lang="en-US" sz="2549">
                <a:solidFill>
                  <a:srgbClr val="000000"/>
                </a:solidFill>
                <a:latin typeface="DejaVu Serif"/>
                <a:ea typeface="DejaVu Serif"/>
                <a:cs typeface="DejaVu Serif"/>
                <a:sym typeface="DejaVu Serif"/>
              </a:rPr>
              <a:t>- Và mọi thuộc tính không khóa của Q không phụ thuộc bắc cầu vào khóa chính nên Q đạt chuẩn 3NF</a:t>
            </a:r>
          </a:p>
          <a:p>
            <a:pPr algn="l">
              <a:lnSpc>
                <a:spcPts val="3569"/>
              </a:lnSpc>
              <a:spcBef>
                <a:spcPct val="0"/>
              </a:spcBef>
            </a:pPr>
          </a:p>
        </p:txBody>
      </p:sp>
      <p:grpSp>
        <p:nvGrpSpPr>
          <p:cNvPr name="Group 13" id="13"/>
          <p:cNvGrpSpPr/>
          <p:nvPr/>
        </p:nvGrpSpPr>
        <p:grpSpPr>
          <a:xfrm rot="0">
            <a:off x="11962268" y="368809"/>
            <a:ext cx="5845368" cy="1319782"/>
            <a:chOff x="0" y="0"/>
            <a:chExt cx="7793824" cy="1759710"/>
          </a:xfrm>
        </p:grpSpPr>
        <p:sp>
          <p:nvSpPr>
            <p:cNvPr name="Freeform 14" id="14"/>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16" id="16"/>
          <p:cNvGrpSpPr/>
          <p:nvPr/>
        </p:nvGrpSpPr>
        <p:grpSpPr>
          <a:xfrm rot="0">
            <a:off x="11520184" y="181884"/>
            <a:ext cx="6527542" cy="1473805"/>
            <a:chOff x="0" y="0"/>
            <a:chExt cx="8703390" cy="1965074"/>
          </a:xfrm>
        </p:grpSpPr>
        <p:sp>
          <p:nvSpPr>
            <p:cNvPr name="Freeform 17" id="17"/>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143F87"/>
        </a:solidFill>
      </p:bgPr>
    </p:bg>
    <p:spTree>
      <p:nvGrpSpPr>
        <p:cNvPr id="1" name=""/>
        <p:cNvGrpSpPr/>
        <p:nvPr/>
      </p:nvGrpSpPr>
      <p:grpSpPr>
        <a:xfrm>
          <a:off x="0" y="0"/>
          <a:ext cx="0" cy="0"/>
          <a:chOff x="0" y="0"/>
          <a:chExt cx="0" cy="0"/>
        </a:xfrm>
      </p:grpSpPr>
      <p:sp>
        <p:nvSpPr>
          <p:cNvPr name="Freeform 2" id="2"/>
          <p:cNvSpPr/>
          <p:nvPr/>
        </p:nvSpPr>
        <p:spPr>
          <a:xfrm flipH="false" flipV="false" rot="0">
            <a:off x="11962268" y="483301"/>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037" y="8846147"/>
            <a:ext cx="6722778" cy="1210100"/>
          </a:xfrm>
          <a:custGeom>
            <a:avLst/>
            <a:gdLst/>
            <a:ahLst/>
            <a:cxnLst/>
            <a:rect r="r" b="b" t="t" l="l"/>
            <a:pathLst>
              <a:path h="1210100" w="6722778">
                <a:moveTo>
                  <a:pt x="0" y="0"/>
                </a:moveTo>
                <a:lnTo>
                  <a:pt x="6722778" y="0"/>
                </a:lnTo>
                <a:lnTo>
                  <a:pt x="6722778" y="1210100"/>
                </a:lnTo>
                <a:lnTo>
                  <a:pt x="0" y="12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44351" y="2038864"/>
            <a:ext cx="17363285" cy="7735723"/>
            <a:chOff x="0" y="0"/>
            <a:chExt cx="4573046" cy="2037392"/>
          </a:xfrm>
        </p:grpSpPr>
        <p:sp>
          <p:nvSpPr>
            <p:cNvPr name="Freeform 5" id="5"/>
            <p:cNvSpPr/>
            <p:nvPr/>
          </p:nvSpPr>
          <p:spPr>
            <a:xfrm flipH="false" flipV="false" rot="0">
              <a:off x="0" y="0"/>
              <a:ext cx="4573046" cy="2037392"/>
            </a:xfrm>
            <a:custGeom>
              <a:avLst/>
              <a:gdLst/>
              <a:ahLst/>
              <a:cxnLst/>
              <a:rect r="r" b="b" t="t" l="l"/>
              <a:pathLst>
                <a:path h="2037392" w="4573046">
                  <a:moveTo>
                    <a:pt x="0" y="0"/>
                  </a:moveTo>
                  <a:lnTo>
                    <a:pt x="4573046" y="0"/>
                  </a:lnTo>
                  <a:lnTo>
                    <a:pt x="4573046" y="2037392"/>
                  </a:lnTo>
                  <a:lnTo>
                    <a:pt x="0" y="2037392"/>
                  </a:lnTo>
                  <a:close/>
                </a:path>
              </a:pathLst>
            </a:custGeom>
            <a:solidFill>
              <a:srgbClr val="FFFFFF"/>
            </a:solidFill>
          </p:spPr>
        </p:sp>
        <p:sp>
          <p:nvSpPr>
            <p:cNvPr name="TextBox 6" id="6"/>
            <p:cNvSpPr txBox="true"/>
            <p:nvPr/>
          </p:nvSpPr>
          <p:spPr>
            <a:xfrm>
              <a:off x="0" y="-38100"/>
              <a:ext cx="4573046" cy="207549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28840" y="356422"/>
            <a:ext cx="2000536" cy="843661"/>
          </a:xfrm>
          <a:prstGeom prst="rect">
            <a:avLst/>
          </a:prstGeom>
        </p:spPr>
        <p:txBody>
          <a:bodyPr anchor="t" rtlCol="false" tIns="0" lIns="0" bIns="0" rIns="0">
            <a:spAutoFit/>
          </a:bodyPr>
          <a:lstStyle/>
          <a:p>
            <a:pPr algn="ctr">
              <a:lnSpc>
                <a:spcPts val="6860"/>
              </a:lnSpc>
            </a:pPr>
            <a:r>
              <a:rPr lang="en-US" b="true" sz="4900" u="sng">
                <a:solidFill>
                  <a:srgbClr val="FFFFFF"/>
                </a:solidFill>
                <a:latin typeface="DejaVu Serif Bold"/>
                <a:ea typeface="DejaVu Serif Bold"/>
                <a:cs typeface="DejaVu Serif Bold"/>
                <a:sym typeface="DejaVu Serif Bold"/>
              </a:rPr>
              <a:t>Câu 7</a:t>
            </a:r>
          </a:p>
        </p:txBody>
      </p:sp>
      <p:sp>
        <p:nvSpPr>
          <p:cNvPr name="TextBox 8" id="8"/>
          <p:cNvSpPr txBox="true"/>
          <p:nvPr/>
        </p:nvSpPr>
        <p:spPr>
          <a:xfrm rot="0">
            <a:off x="734518" y="2420514"/>
            <a:ext cx="7247432" cy="3266440"/>
          </a:xfrm>
          <a:prstGeom prst="rect">
            <a:avLst/>
          </a:prstGeom>
        </p:spPr>
        <p:txBody>
          <a:bodyPr anchor="t" rtlCol="false" tIns="0" lIns="0" bIns="0" rIns="0">
            <a:spAutoFit/>
          </a:bodyPr>
          <a:lstStyle/>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7</a:t>
            </a:r>
            <a:r>
              <a:rPr lang="en-US" b="true" sz="2649">
                <a:solidFill>
                  <a:srgbClr val="000000"/>
                </a:solidFill>
                <a:latin typeface="DejaVu Serif Bold"/>
                <a:ea typeface="DejaVu Serif Bold"/>
                <a:cs typeface="DejaVu Serif Bold"/>
                <a:sym typeface="DejaVu Serif Bold"/>
              </a:rPr>
              <a:t>/ Kiểm Tra Dạng Chuẩn</a:t>
            </a: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a) Q(A,B,C,D) F={CA→D; A→B}</a:t>
            </a: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b) Q(S,D,I,M) F={SI→D;SD→M}</a:t>
            </a: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c) Q(N,G,P,M,GV) F={N,G,P→M;M→GV}</a:t>
            </a: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d) Q(S,N,D,T,X) F={S→N; S→D; S→T; S→X}</a:t>
            </a:r>
          </a:p>
        </p:txBody>
      </p:sp>
      <p:sp>
        <p:nvSpPr>
          <p:cNvPr name="TextBox 9" id="9"/>
          <p:cNvSpPr txBox="true"/>
          <p:nvPr/>
        </p:nvSpPr>
        <p:spPr>
          <a:xfrm rot="0">
            <a:off x="6114276" y="1372"/>
            <a:ext cx="3735348" cy="1220167"/>
          </a:xfrm>
          <a:prstGeom prst="rect">
            <a:avLst/>
          </a:prstGeom>
        </p:spPr>
        <p:txBody>
          <a:bodyPr anchor="t" rtlCol="false" tIns="0" lIns="0" bIns="0" rIns="0">
            <a:spAutoFit/>
          </a:bodyPr>
          <a:lstStyle/>
          <a:p>
            <a:pPr algn="ctr" marL="0" indent="0" lvl="0">
              <a:lnSpc>
                <a:spcPts val="9921"/>
              </a:lnSpc>
              <a:spcBef>
                <a:spcPct val="0"/>
              </a:spcBef>
            </a:pPr>
            <a:r>
              <a:rPr lang="en-US" b="true" sz="7086" strike="noStrike" u="sng">
                <a:solidFill>
                  <a:srgbClr val="FFFFFF"/>
                </a:solidFill>
                <a:latin typeface="Noto Sans Bold"/>
                <a:ea typeface="Noto Sans Bold"/>
                <a:cs typeface="Noto Sans Bold"/>
                <a:sym typeface="Noto Sans Bold"/>
              </a:rPr>
              <a:t>Phần TH</a:t>
            </a:r>
          </a:p>
        </p:txBody>
      </p:sp>
      <p:sp>
        <p:nvSpPr>
          <p:cNvPr name="TextBox 10" id="10"/>
          <p:cNvSpPr txBox="true"/>
          <p:nvPr/>
        </p:nvSpPr>
        <p:spPr>
          <a:xfrm rot="0">
            <a:off x="553543" y="5389632"/>
            <a:ext cx="7836304" cy="4666615"/>
          </a:xfrm>
          <a:prstGeom prst="rect">
            <a:avLst/>
          </a:prstGeom>
        </p:spPr>
        <p:txBody>
          <a:bodyPr anchor="t" rtlCol="false" tIns="0" lIns="0" bIns="0" rIns="0">
            <a:spAutoFit/>
          </a:bodyPr>
          <a:lstStyle/>
          <a:p>
            <a:pPr algn="l">
              <a:lnSpc>
                <a:spcPts val="3709"/>
              </a:lnSpc>
            </a:pPr>
            <a:r>
              <a:rPr lang="en-US" sz="2649" b="true">
                <a:solidFill>
                  <a:srgbClr val="000000"/>
                </a:solidFill>
                <a:latin typeface="DejaVu Serif Bold"/>
                <a:ea typeface="DejaVu Serif Bold"/>
                <a:cs typeface="DejaVu Serif Bold"/>
                <a:sym typeface="DejaVu Serif Bold"/>
              </a:rPr>
              <a:t>GIẢI</a:t>
            </a:r>
            <a:r>
              <a:rPr lang="en-US" sz="2649">
                <a:solidFill>
                  <a:srgbClr val="000000"/>
                </a:solidFill>
                <a:latin typeface="DejaVu Serif"/>
                <a:ea typeface="DejaVu Serif"/>
                <a:cs typeface="DejaVu Serif"/>
                <a:sym typeface="DejaVu Serif"/>
              </a:rPr>
              <a:t>:</a:t>
            </a:r>
          </a:p>
          <a:p>
            <a:pPr algn="l">
              <a:lnSpc>
                <a:spcPts val="3709"/>
              </a:lnSpc>
            </a:pP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 c</a:t>
            </a:r>
            <a:r>
              <a:rPr lang="en-US" b="true" sz="2649">
                <a:solidFill>
                  <a:srgbClr val="000000"/>
                </a:solidFill>
                <a:latin typeface="DejaVu Serif Bold"/>
                <a:ea typeface="DejaVu Serif Bold"/>
                <a:cs typeface="DejaVu Serif Bold"/>
                <a:sym typeface="DejaVu Serif Bold"/>
              </a:rPr>
              <a:t>) Q(N,G,P,M,GV) F={N,G,P→M;M→GV}</a:t>
            </a:r>
          </a:p>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 </a:t>
            </a:r>
            <a:r>
              <a:rPr lang="en-US" sz="2649">
                <a:solidFill>
                  <a:srgbClr val="000000"/>
                </a:solidFill>
                <a:latin typeface="DejaVu Serif"/>
                <a:ea typeface="DejaVu Serif"/>
                <a:cs typeface="DejaVu Serif"/>
                <a:sym typeface="DejaVu Serif"/>
              </a:rPr>
              <a:t>- Lược</a:t>
            </a:r>
            <a:r>
              <a:rPr lang="en-US" sz="2649">
                <a:solidFill>
                  <a:srgbClr val="000000"/>
                </a:solidFill>
                <a:latin typeface="DejaVu Serif"/>
                <a:ea typeface="DejaVu Serif"/>
                <a:cs typeface="DejaVu Serif"/>
                <a:sym typeface="DejaVu Serif"/>
              </a:rPr>
              <a:t> đồ có 1 khóa là NGP , nên mọi thuộc tính đều phụ thuộc đầy đủ vào khóa chính. Nên Q đạt chuẩn 2NF</a:t>
            </a:r>
          </a:p>
          <a:p>
            <a:pPr algn="l">
              <a:lnSpc>
                <a:spcPts val="3709"/>
              </a:lnSpc>
              <a:spcBef>
                <a:spcPct val="0"/>
              </a:spcBef>
            </a:pPr>
            <a:r>
              <a:rPr lang="en-US" sz="2649">
                <a:solidFill>
                  <a:srgbClr val="000000"/>
                </a:solidFill>
                <a:latin typeface="DejaVu Serif"/>
                <a:ea typeface="DejaVu Serif"/>
                <a:cs typeface="DejaVu Serif"/>
                <a:sym typeface="DejaVu Serif"/>
              </a:rPr>
              <a:t>- Vì NGP →M và M→GV </a:t>
            </a:r>
          </a:p>
          <a:p>
            <a:pPr algn="l">
              <a:lnSpc>
                <a:spcPts val="3709"/>
              </a:lnSpc>
              <a:spcBef>
                <a:spcPct val="0"/>
              </a:spcBef>
            </a:pPr>
            <a:r>
              <a:rPr lang="en-US" sz="2649">
                <a:solidFill>
                  <a:srgbClr val="000000"/>
                </a:solidFill>
                <a:latin typeface="DejaVu Serif"/>
                <a:ea typeface="DejaVu Serif"/>
                <a:cs typeface="DejaVu Serif"/>
                <a:sym typeface="DejaVu Serif"/>
              </a:rPr>
              <a:t>=&gt; NGP →GV (bắc cầu)</a:t>
            </a:r>
          </a:p>
          <a:p>
            <a:pPr algn="l">
              <a:lnSpc>
                <a:spcPts val="3709"/>
              </a:lnSpc>
              <a:spcBef>
                <a:spcPct val="0"/>
              </a:spcBef>
            </a:pPr>
            <a:r>
              <a:rPr lang="en-US" sz="2649">
                <a:solidFill>
                  <a:srgbClr val="000000"/>
                </a:solidFill>
                <a:latin typeface="DejaVu Serif"/>
                <a:ea typeface="DejaVu Serif"/>
                <a:cs typeface="DejaVu Serif"/>
                <a:sym typeface="DejaVu Serif"/>
              </a:rPr>
              <a:t>=&gt; Vi phạm 3NF</a:t>
            </a:r>
          </a:p>
          <a:p>
            <a:pPr algn="l">
              <a:lnSpc>
                <a:spcPts val="3709"/>
              </a:lnSpc>
              <a:spcBef>
                <a:spcPct val="0"/>
              </a:spcBef>
            </a:pPr>
          </a:p>
        </p:txBody>
      </p:sp>
      <p:sp>
        <p:nvSpPr>
          <p:cNvPr name="AutoShape 11" id="11"/>
          <p:cNvSpPr/>
          <p:nvPr/>
        </p:nvSpPr>
        <p:spPr>
          <a:xfrm>
            <a:off x="8911683" y="2487189"/>
            <a:ext cx="0" cy="709729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9518211" y="2420514"/>
            <a:ext cx="7258130" cy="5133340"/>
          </a:xfrm>
          <a:prstGeom prst="rect">
            <a:avLst/>
          </a:prstGeom>
        </p:spPr>
        <p:txBody>
          <a:bodyPr anchor="t" rtlCol="false" tIns="0" lIns="0" bIns="0" rIns="0">
            <a:spAutoFit/>
          </a:bodyPr>
          <a:lstStyle/>
          <a:p>
            <a:pPr algn="l">
              <a:lnSpc>
                <a:spcPts val="3709"/>
              </a:lnSpc>
              <a:spcBef>
                <a:spcPct val="0"/>
              </a:spcBef>
            </a:pPr>
            <a:r>
              <a:rPr lang="en-US" b="true" sz="2649">
                <a:solidFill>
                  <a:srgbClr val="000000"/>
                </a:solidFill>
                <a:latin typeface="DejaVu Serif Bold"/>
                <a:ea typeface="DejaVu Serif Bold"/>
                <a:cs typeface="DejaVu Serif Bold"/>
                <a:sym typeface="DejaVu Serif Bold"/>
              </a:rPr>
              <a:t> d</a:t>
            </a:r>
            <a:r>
              <a:rPr lang="en-US" b="true" sz="2649">
                <a:solidFill>
                  <a:srgbClr val="000000"/>
                </a:solidFill>
                <a:latin typeface="DejaVu Serif Bold"/>
                <a:ea typeface="DejaVu Serif Bold"/>
                <a:cs typeface="DejaVu Serif Bold"/>
                <a:sym typeface="DejaVu Serif Bold"/>
              </a:rPr>
              <a:t>) Q(S,N,D,T,X) F={S→N; S→D; S→T; S→X}</a:t>
            </a:r>
          </a:p>
          <a:p>
            <a:pPr algn="l">
              <a:lnSpc>
                <a:spcPts val="3709"/>
              </a:lnSpc>
              <a:spcBef>
                <a:spcPct val="0"/>
              </a:spcBef>
            </a:pPr>
          </a:p>
          <a:p>
            <a:pPr algn="l">
              <a:lnSpc>
                <a:spcPts val="3709"/>
              </a:lnSpc>
              <a:spcBef>
                <a:spcPct val="0"/>
              </a:spcBef>
            </a:pPr>
            <a:r>
              <a:rPr lang="en-US" sz="2649">
                <a:solidFill>
                  <a:srgbClr val="000000"/>
                </a:solidFill>
                <a:latin typeface="DejaVu Serif"/>
                <a:ea typeface="DejaVu Serif"/>
                <a:cs typeface="DejaVu Serif"/>
                <a:sym typeface="DejaVu Serif"/>
              </a:rPr>
              <a:t>- Q có một khóa là S (Vì S → N, D, T, X) , nên mọi thuộc tính đều phụ thuộc đầy đủ vào khóa. Do đó Q đạt chuẩn 2NF</a:t>
            </a:r>
          </a:p>
          <a:p>
            <a:pPr algn="l">
              <a:lnSpc>
                <a:spcPts val="3709"/>
              </a:lnSpc>
              <a:spcBef>
                <a:spcPct val="0"/>
              </a:spcBef>
            </a:pPr>
            <a:r>
              <a:rPr lang="en-US" sz="2649">
                <a:solidFill>
                  <a:srgbClr val="000000"/>
                </a:solidFill>
                <a:latin typeface="DejaVu Serif"/>
                <a:ea typeface="DejaVu Serif"/>
                <a:cs typeface="DejaVu Serif"/>
                <a:sym typeface="DejaVu Serif"/>
              </a:rPr>
              <a:t>- Và mọi thuộc tính không khóa của Q không phụ thuộc bắc cầu vào khóa chính. Nên Q đạt chuẩn 3NF</a:t>
            </a:r>
          </a:p>
          <a:p>
            <a:pPr algn="l">
              <a:lnSpc>
                <a:spcPts val="3709"/>
              </a:lnSpc>
              <a:spcBef>
                <a:spcPct val="0"/>
              </a:spcBef>
            </a:pPr>
            <a:r>
              <a:rPr lang="en-US" sz="2649">
                <a:solidFill>
                  <a:srgbClr val="000000"/>
                </a:solidFill>
                <a:latin typeface="DejaVu Serif"/>
                <a:ea typeface="DejaVu Serif"/>
                <a:cs typeface="DejaVu Serif"/>
                <a:sym typeface="DejaVu Serif"/>
              </a:rPr>
              <a:t>     </a:t>
            </a:r>
          </a:p>
          <a:p>
            <a:pPr algn="l">
              <a:lnSpc>
                <a:spcPts val="3709"/>
              </a:lnSpc>
              <a:spcBef>
                <a:spcPct val="0"/>
              </a:spcBef>
            </a:pPr>
          </a:p>
        </p:txBody>
      </p:sp>
      <p:grpSp>
        <p:nvGrpSpPr>
          <p:cNvPr name="Group 13" id="13"/>
          <p:cNvGrpSpPr/>
          <p:nvPr/>
        </p:nvGrpSpPr>
        <p:grpSpPr>
          <a:xfrm rot="0">
            <a:off x="11962268" y="368809"/>
            <a:ext cx="5845368" cy="1319782"/>
            <a:chOff x="0" y="0"/>
            <a:chExt cx="7793824" cy="1759710"/>
          </a:xfrm>
        </p:grpSpPr>
        <p:sp>
          <p:nvSpPr>
            <p:cNvPr name="Freeform 14" id="14"/>
            <p:cNvSpPr/>
            <p:nvPr/>
          </p:nvSpPr>
          <p:spPr>
            <a:xfrm flipH="false" flipV="false" rot="0">
              <a:off x="0" y="0"/>
              <a:ext cx="7793824" cy="1759710"/>
            </a:xfrm>
            <a:custGeom>
              <a:avLst/>
              <a:gdLst/>
              <a:ahLst/>
              <a:cxnLst/>
              <a:rect r="r" b="b" t="t" l="l"/>
              <a:pathLst>
                <a:path h="1759710" w="7793824">
                  <a:moveTo>
                    <a:pt x="0" y="0"/>
                  </a:moveTo>
                  <a:lnTo>
                    <a:pt x="7793824" y="0"/>
                  </a:lnTo>
                  <a:lnTo>
                    <a:pt x="7793824" y="1759710"/>
                  </a:lnTo>
                  <a:lnTo>
                    <a:pt x="0" y="17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880717" y="374842"/>
              <a:ext cx="6913107"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Lê Thị Tú Anh-23665071</a:t>
              </a:r>
            </a:p>
          </p:txBody>
        </p:sp>
      </p:grpSp>
      <p:grpSp>
        <p:nvGrpSpPr>
          <p:cNvPr name="Group 16" id="16"/>
          <p:cNvGrpSpPr/>
          <p:nvPr/>
        </p:nvGrpSpPr>
        <p:grpSpPr>
          <a:xfrm rot="0">
            <a:off x="11520184" y="181884"/>
            <a:ext cx="6527542" cy="1473805"/>
            <a:chOff x="0" y="0"/>
            <a:chExt cx="8703390" cy="1965074"/>
          </a:xfrm>
        </p:grpSpPr>
        <p:sp>
          <p:nvSpPr>
            <p:cNvPr name="Freeform 17" id="17"/>
            <p:cNvSpPr/>
            <p:nvPr/>
          </p:nvSpPr>
          <p:spPr>
            <a:xfrm flipH="false" flipV="false" rot="0">
              <a:off x="0" y="0"/>
              <a:ext cx="8703390" cy="1965074"/>
            </a:xfrm>
            <a:custGeom>
              <a:avLst/>
              <a:gdLst/>
              <a:ahLst/>
              <a:cxnLst/>
              <a:rect r="r" b="b" t="t" l="l"/>
              <a:pathLst>
                <a:path h="1965074" w="8703390">
                  <a:moveTo>
                    <a:pt x="0" y="0"/>
                  </a:moveTo>
                  <a:lnTo>
                    <a:pt x="8703390" y="0"/>
                  </a:lnTo>
                  <a:lnTo>
                    <a:pt x="8703390" y="1965074"/>
                  </a:lnTo>
                  <a:lnTo>
                    <a:pt x="0" y="1965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751096" y="410780"/>
              <a:ext cx="7952294" cy="718308"/>
            </a:xfrm>
            <a:prstGeom prst="rect">
              <a:avLst/>
            </a:prstGeom>
          </p:spPr>
          <p:txBody>
            <a:bodyPr anchor="t" rtlCol="false" tIns="0" lIns="0" bIns="0" rIns="0">
              <a:spAutoFit/>
            </a:bodyPr>
            <a:lstStyle/>
            <a:p>
              <a:pPr algn="ctr">
                <a:lnSpc>
                  <a:spcPts val="4528"/>
                </a:lnSpc>
              </a:pPr>
              <a:r>
                <a:rPr lang="en-US" sz="3234" b="true">
                  <a:solidFill>
                    <a:srgbClr val="011442"/>
                  </a:solidFill>
                  <a:latin typeface="Noto Sans Bold"/>
                  <a:ea typeface="Noto Sans Bold"/>
                  <a:cs typeface="Noto Sans Bold"/>
                  <a:sym typeface="Noto Sans Bold"/>
                </a:rPr>
                <a:t>Chu Thị Thúy Kiều-23655261</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984908" y="-253319"/>
            <a:ext cx="14521745" cy="10513932"/>
            <a:chOff x="0" y="0"/>
            <a:chExt cx="3824657" cy="2769102"/>
          </a:xfrm>
        </p:grpSpPr>
        <p:sp>
          <p:nvSpPr>
            <p:cNvPr name="Freeform 4" id="4"/>
            <p:cNvSpPr/>
            <p:nvPr/>
          </p:nvSpPr>
          <p:spPr>
            <a:xfrm flipH="false" flipV="false" rot="0">
              <a:off x="0" y="0"/>
              <a:ext cx="3824657" cy="2769102"/>
            </a:xfrm>
            <a:custGeom>
              <a:avLst/>
              <a:gdLst/>
              <a:ahLst/>
              <a:cxnLst/>
              <a:rect r="r" b="b" t="t" l="l"/>
              <a:pathLst>
                <a:path h="2769102" w="3824657">
                  <a:moveTo>
                    <a:pt x="0" y="0"/>
                  </a:moveTo>
                  <a:lnTo>
                    <a:pt x="3824657" y="0"/>
                  </a:lnTo>
                  <a:lnTo>
                    <a:pt x="3824657" y="2769102"/>
                  </a:lnTo>
                  <a:lnTo>
                    <a:pt x="0" y="2769102"/>
                  </a:lnTo>
                  <a:close/>
                </a:path>
              </a:pathLst>
            </a:custGeom>
            <a:gradFill rotWithShape="true">
              <a:gsLst>
                <a:gs pos="0">
                  <a:srgbClr val="004AAD">
                    <a:alpha val="0"/>
                  </a:srgbClr>
                </a:gs>
                <a:gs pos="100000">
                  <a:srgbClr val="020F21">
                    <a:alpha val="100000"/>
                  </a:srgbClr>
                </a:gs>
              </a:gsLst>
              <a:lin ang="0"/>
            </a:gradFill>
          </p:spPr>
        </p:sp>
        <p:sp>
          <p:nvSpPr>
            <p:cNvPr name="TextBox 5" id="5"/>
            <p:cNvSpPr txBox="true"/>
            <p:nvPr/>
          </p:nvSpPr>
          <p:spPr>
            <a:xfrm>
              <a:off x="0" y="-38100"/>
              <a:ext cx="3824657" cy="280720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24080" y="3415773"/>
            <a:ext cx="15039841" cy="3175747"/>
            <a:chOff x="0" y="0"/>
            <a:chExt cx="20053121" cy="4234329"/>
          </a:xfrm>
        </p:grpSpPr>
        <p:sp>
          <p:nvSpPr>
            <p:cNvPr name="TextBox 7" id="7"/>
            <p:cNvSpPr txBox="true"/>
            <p:nvPr/>
          </p:nvSpPr>
          <p:spPr>
            <a:xfrm rot="0">
              <a:off x="0" y="381000"/>
              <a:ext cx="11352649" cy="3853329"/>
            </a:xfrm>
            <a:prstGeom prst="rect">
              <a:avLst/>
            </a:prstGeom>
          </p:spPr>
          <p:txBody>
            <a:bodyPr anchor="t" rtlCol="false" tIns="0" lIns="0" bIns="0" rIns="0">
              <a:spAutoFit/>
            </a:bodyPr>
            <a:lstStyle/>
            <a:p>
              <a:pPr algn="l">
                <a:lnSpc>
                  <a:spcPts val="21157"/>
                </a:lnSpc>
              </a:pPr>
              <a:r>
                <a:rPr lang="en-US" sz="20948" spc="-1131">
                  <a:solidFill>
                    <a:srgbClr val="FFFFFF"/>
                  </a:solidFill>
                  <a:latin typeface="Montserrat"/>
                  <a:ea typeface="Montserrat"/>
                  <a:cs typeface="Montserrat"/>
                  <a:sym typeface="Montserrat"/>
                </a:rPr>
                <a:t>Thank</a:t>
              </a:r>
            </a:p>
          </p:txBody>
        </p:sp>
        <p:sp>
          <p:nvSpPr>
            <p:cNvPr name="TextBox 8" id="8"/>
            <p:cNvSpPr txBox="true"/>
            <p:nvPr/>
          </p:nvSpPr>
          <p:spPr>
            <a:xfrm rot="0">
              <a:off x="10927088" y="381000"/>
              <a:ext cx="9126033" cy="3853329"/>
            </a:xfrm>
            <a:prstGeom prst="rect">
              <a:avLst/>
            </a:prstGeom>
          </p:spPr>
          <p:txBody>
            <a:bodyPr anchor="t" rtlCol="false" tIns="0" lIns="0" bIns="0" rIns="0">
              <a:spAutoFit/>
            </a:bodyPr>
            <a:lstStyle/>
            <a:p>
              <a:pPr algn="l">
                <a:lnSpc>
                  <a:spcPts val="21157"/>
                </a:lnSpc>
              </a:pPr>
              <a:r>
                <a:rPr lang="en-US" sz="20948" spc="-1131" b="true">
                  <a:solidFill>
                    <a:srgbClr val="FFFFFF"/>
                  </a:solidFill>
                  <a:latin typeface="Montserrat Bold"/>
                  <a:ea typeface="Montserrat Bold"/>
                  <a:cs typeface="Montserrat Bold"/>
                  <a:sym typeface="Montserrat Bold"/>
                </a:rPr>
                <a:t>You!</a:t>
              </a:r>
            </a:p>
          </p:txBody>
        </p:sp>
      </p:grpSp>
      <p:grpSp>
        <p:nvGrpSpPr>
          <p:cNvPr name="Group 9" id="9"/>
          <p:cNvGrpSpPr/>
          <p:nvPr/>
        </p:nvGrpSpPr>
        <p:grpSpPr>
          <a:xfrm rot="0">
            <a:off x="16278934" y="400400"/>
            <a:ext cx="2617137" cy="26171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C3F7">
                    <a:alpha val="100000"/>
                  </a:srgbClr>
                </a:gs>
                <a:gs pos="100000">
                  <a:srgbClr val="717670">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41209" y="6237867"/>
            <a:ext cx="2617137" cy="261713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C3F7">
                    <a:alpha val="100000"/>
                  </a:srgbClr>
                </a:gs>
                <a:gs pos="100000">
                  <a:srgbClr val="717670">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5469941" y="629389"/>
            <a:ext cx="12501348" cy="9079104"/>
          </a:xfrm>
          <a:custGeom>
            <a:avLst/>
            <a:gdLst/>
            <a:ahLst/>
            <a:cxnLst/>
            <a:rect r="r" b="b" t="t" l="l"/>
            <a:pathLst>
              <a:path h="9079104" w="12501348">
                <a:moveTo>
                  <a:pt x="0" y="0"/>
                </a:moveTo>
                <a:lnTo>
                  <a:pt x="12501348" y="0"/>
                </a:lnTo>
                <a:lnTo>
                  <a:pt x="12501348" y="9079104"/>
                </a:lnTo>
                <a:lnTo>
                  <a:pt x="0" y="9079104"/>
                </a:lnTo>
                <a:lnTo>
                  <a:pt x="0" y="0"/>
                </a:lnTo>
                <a:close/>
              </a:path>
            </a:pathLst>
          </a:custGeom>
          <a:blipFill>
            <a:blip r:embed="rId3"/>
            <a:stretch>
              <a:fillRect l="0" t="0" r="0" b="0"/>
            </a:stretch>
          </a:blipFill>
        </p:spPr>
      </p:sp>
      <p:sp>
        <p:nvSpPr>
          <p:cNvPr name="Freeform 4" id="4"/>
          <p:cNvSpPr/>
          <p:nvPr/>
        </p:nvSpPr>
        <p:spPr>
          <a:xfrm flipH="false" flipV="false" rot="0">
            <a:off x="1106983" y="3912428"/>
            <a:ext cx="3331559" cy="4555978"/>
          </a:xfrm>
          <a:custGeom>
            <a:avLst/>
            <a:gdLst/>
            <a:ahLst/>
            <a:cxnLst/>
            <a:rect r="r" b="b" t="t" l="l"/>
            <a:pathLst>
              <a:path h="4555978" w="3331559">
                <a:moveTo>
                  <a:pt x="0" y="0"/>
                </a:moveTo>
                <a:lnTo>
                  <a:pt x="3331559" y="0"/>
                </a:lnTo>
                <a:lnTo>
                  <a:pt x="3331559" y="4555978"/>
                </a:lnTo>
                <a:lnTo>
                  <a:pt x="0" y="4555978"/>
                </a:lnTo>
                <a:lnTo>
                  <a:pt x="0" y="0"/>
                </a:lnTo>
                <a:close/>
              </a:path>
            </a:pathLst>
          </a:custGeom>
          <a:blipFill>
            <a:blip r:embed="rId4"/>
            <a:stretch>
              <a:fillRect l="0" t="0" r="0" b="0"/>
            </a:stretch>
          </a:blipFill>
        </p:spPr>
      </p:sp>
      <p:sp>
        <p:nvSpPr>
          <p:cNvPr name="Freeform 5" id="5"/>
          <p:cNvSpPr/>
          <p:nvPr/>
        </p:nvSpPr>
        <p:spPr>
          <a:xfrm flipH="true" flipV="false" rot="0">
            <a:off x="2183356" y="7276472"/>
            <a:ext cx="2611808" cy="1191934"/>
          </a:xfrm>
          <a:custGeom>
            <a:avLst/>
            <a:gdLst/>
            <a:ahLst/>
            <a:cxnLst/>
            <a:rect r="r" b="b" t="t" l="l"/>
            <a:pathLst>
              <a:path h="1191934" w="2611808">
                <a:moveTo>
                  <a:pt x="2611808" y="0"/>
                </a:moveTo>
                <a:lnTo>
                  <a:pt x="0" y="0"/>
                </a:lnTo>
                <a:lnTo>
                  <a:pt x="0" y="1191934"/>
                </a:lnTo>
                <a:lnTo>
                  <a:pt x="2611808" y="1191934"/>
                </a:lnTo>
                <a:lnTo>
                  <a:pt x="26118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31182" y="134828"/>
            <a:ext cx="2341580" cy="893872"/>
          </a:xfrm>
          <a:prstGeom prst="rect">
            <a:avLst/>
          </a:prstGeom>
        </p:spPr>
        <p:txBody>
          <a:bodyPr anchor="t" rtlCol="false" tIns="0" lIns="0" bIns="0" rIns="0">
            <a:spAutoFit/>
          </a:bodyPr>
          <a:lstStyle/>
          <a:p>
            <a:pPr algn="ctr">
              <a:lnSpc>
                <a:spcPts val="7383"/>
              </a:lnSpc>
            </a:pPr>
            <a:r>
              <a:rPr lang="en-US" b="true" sz="5273" u="sng">
                <a:solidFill>
                  <a:srgbClr val="FFFFFF"/>
                </a:solidFill>
                <a:latin typeface="Noto Sans Bold"/>
                <a:ea typeface="Noto Sans Bold"/>
                <a:cs typeface="Noto Sans Bold"/>
                <a:sym typeface="Noto Sans Bold"/>
              </a:rPr>
              <a:t>Phần A</a:t>
            </a:r>
          </a:p>
        </p:txBody>
      </p:sp>
      <p:sp>
        <p:nvSpPr>
          <p:cNvPr name="TextBox 7" id="7"/>
          <p:cNvSpPr txBox="true"/>
          <p:nvPr/>
        </p:nvSpPr>
        <p:spPr>
          <a:xfrm rot="0">
            <a:off x="385563" y="1671520"/>
            <a:ext cx="1839173" cy="701028"/>
          </a:xfrm>
          <a:prstGeom prst="rect">
            <a:avLst/>
          </a:prstGeom>
        </p:spPr>
        <p:txBody>
          <a:bodyPr anchor="t" rtlCol="false" tIns="0" lIns="0" bIns="0" rIns="0">
            <a:spAutoFit/>
          </a:bodyPr>
          <a:lstStyle/>
          <a:p>
            <a:pPr algn="ctr">
              <a:lnSpc>
                <a:spcPts val="5656"/>
              </a:lnSpc>
            </a:pPr>
            <a:r>
              <a:rPr lang="en-US" b="true" sz="4040" i="true" u="sng">
                <a:solidFill>
                  <a:srgbClr val="FFFFFF"/>
                </a:solidFill>
                <a:latin typeface="DejaVu Serif Bold Italics"/>
                <a:ea typeface="DejaVu Serif Bold Italics"/>
                <a:cs typeface="DejaVu Serif Bold Italics"/>
                <a:sym typeface="DejaVu Serif Bold Italics"/>
              </a:rPr>
              <a:t>Câu 2:</a:t>
            </a:r>
          </a:p>
        </p:txBody>
      </p:sp>
      <p:sp>
        <p:nvSpPr>
          <p:cNvPr name="TextBox 8" id="8"/>
          <p:cNvSpPr txBox="true"/>
          <p:nvPr/>
        </p:nvSpPr>
        <p:spPr>
          <a:xfrm rot="0">
            <a:off x="385563" y="2565041"/>
            <a:ext cx="4409601" cy="619719"/>
          </a:xfrm>
          <a:prstGeom prst="rect">
            <a:avLst/>
          </a:prstGeom>
        </p:spPr>
        <p:txBody>
          <a:bodyPr anchor="t" rtlCol="false" tIns="0" lIns="0" bIns="0" rIns="0">
            <a:spAutoFit/>
          </a:bodyPr>
          <a:lstStyle/>
          <a:p>
            <a:pPr algn="ctr">
              <a:lnSpc>
                <a:spcPts val="4979"/>
              </a:lnSpc>
            </a:pPr>
            <a:r>
              <a:rPr lang="en-US" sz="3556" b="true">
                <a:solidFill>
                  <a:srgbClr val="FFFFFF"/>
                </a:solidFill>
                <a:latin typeface="DejaVu Serif Bold"/>
                <a:ea typeface="DejaVu Serif Bold"/>
                <a:cs typeface="DejaVu Serif Bold"/>
                <a:sym typeface="DejaVu Serif Bold"/>
              </a:rPr>
              <a:t>Lược đồ quan hệ:</a:t>
            </a:r>
          </a:p>
        </p:txBody>
      </p:sp>
      <p:grpSp>
        <p:nvGrpSpPr>
          <p:cNvPr name="Group 9" id="9"/>
          <p:cNvGrpSpPr/>
          <p:nvPr/>
        </p:nvGrpSpPr>
        <p:grpSpPr>
          <a:xfrm rot="0">
            <a:off x="203163" y="8464638"/>
            <a:ext cx="4774400" cy="1077976"/>
            <a:chOff x="0" y="0"/>
            <a:chExt cx="6365866" cy="1437302"/>
          </a:xfrm>
        </p:grpSpPr>
        <p:sp>
          <p:nvSpPr>
            <p:cNvPr name="Freeform 10" id="10"/>
            <p:cNvSpPr/>
            <p:nvPr/>
          </p:nvSpPr>
          <p:spPr>
            <a:xfrm flipH="false" flipV="false" rot="0">
              <a:off x="0" y="0"/>
              <a:ext cx="6365866" cy="1437302"/>
            </a:xfrm>
            <a:custGeom>
              <a:avLst/>
              <a:gdLst/>
              <a:ahLst/>
              <a:cxnLst/>
              <a:rect r="r" b="b" t="t" l="l"/>
              <a:pathLst>
                <a:path h="1437302" w="6365866">
                  <a:moveTo>
                    <a:pt x="0" y="0"/>
                  </a:moveTo>
                  <a:lnTo>
                    <a:pt x="6365866" y="0"/>
                  </a:lnTo>
                  <a:lnTo>
                    <a:pt x="6365866" y="1437302"/>
                  </a:lnTo>
                  <a:lnTo>
                    <a:pt x="0" y="1437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719355" y="312999"/>
              <a:ext cx="5646511" cy="579868"/>
            </a:xfrm>
            <a:prstGeom prst="rect">
              <a:avLst/>
            </a:prstGeom>
          </p:spPr>
          <p:txBody>
            <a:bodyPr anchor="t" rtlCol="false" tIns="0" lIns="0" bIns="0" rIns="0">
              <a:spAutoFit/>
            </a:bodyPr>
            <a:lstStyle/>
            <a:p>
              <a:pPr algn="ctr">
                <a:lnSpc>
                  <a:spcPts val="3698"/>
                </a:lnSpc>
              </a:pPr>
              <a:r>
                <a:rPr lang="en-US" sz="2641" b="true">
                  <a:solidFill>
                    <a:srgbClr val="011442"/>
                  </a:solidFill>
                  <a:latin typeface="Noto Sans Bold"/>
                  <a:ea typeface="Noto Sans Bold"/>
                  <a:cs typeface="Noto Sans Bold"/>
                  <a:sym typeface="Noto Sans Bold"/>
                </a:rPr>
                <a:t>Lê Thị Tú Anh-23665071</a:t>
              </a:r>
            </a:p>
          </p:txBody>
        </p:sp>
      </p:grpSp>
    </p:spTree>
  </p:cSld>
  <p:clrMapOvr>
    <a:masterClrMapping/>
  </p:clrMapOvr>
  <p:transition spd="fast">
    <p:push dir="l"/>
  </p:transition>
</p:sld>
</file>

<file path=ppt/slides/slide6.xml><?xml version="1.0" encoding="utf-8"?>
<p:sld xmlns:p="http://schemas.openxmlformats.org/presentationml/2006/main" xmlns:a="http://schemas.openxmlformats.org/drawingml/2006/main">
  <p:cSld>
    <p:bg>
      <p:bgPr>
        <a:solidFill>
          <a:srgbClr val="143F87"/>
        </a:solidFill>
      </p:bgPr>
    </p:bg>
    <p:spTree>
      <p:nvGrpSpPr>
        <p:cNvPr id="1" name=""/>
        <p:cNvGrpSpPr/>
        <p:nvPr/>
      </p:nvGrpSpPr>
      <p:grpSpPr>
        <a:xfrm>
          <a:off x="0" y="0"/>
          <a:ext cx="0" cy="0"/>
          <a:chOff x="0" y="0"/>
          <a:chExt cx="0" cy="0"/>
        </a:xfrm>
      </p:grpSpPr>
      <p:grpSp>
        <p:nvGrpSpPr>
          <p:cNvPr name="Group 2" id="2"/>
          <p:cNvGrpSpPr/>
          <p:nvPr/>
        </p:nvGrpSpPr>
        <p:grpSpPr>
          <a:xfrm rot="0">
            <a:off x="251736" y="1028700"/>
            <a:ext cx="17790700" cy="8961801"/>
            <a:chOff x="0" y="0"/>
            <a:chExt cx="4685617" cy="2360310"/>
          </a:xfrm>
        </p:grpSpPr>
        <p:sp>
          <p:nvSpPr>
            <p:cNvPr name="Freeform 3" id="3"/>
            <p:cNvSpPr/>
            <p:nvPr/>
          </p:nvSpPr>
          <p:spPr>
            <a:xfrm flipH="false" flipV="false" rot="0">
              <a:off x="0" y="0"/>
              <a:ext cx="4685617" cy="2360310"/>
            </a:xfrm>
            <a:custGeom>
              <a:avLst/>
              <a:gdLst/>
              <a:ahLst/>
              <a:cxnLst/>
              <a:rect r="r" b="b" t="t" l="l"/>
              <a:pathLst>
                <a:path h="2360310" w="4685617">
                  <a:moveTo>
                    <a:pt x="0" y="0"/>
                  </a:moveTo>
                  <a:lnTo>
                    <a:pt x="4685617" y="0"/>
                  </a:lnTo>
                  <a:lnTo>
                    <a:pt x="4685617" y="2360310"/>
                  </a:lnTo>
                  <a:lnTo>
                    <a:pt x="0" y="2360310"/>
                  </a:lnTo>
                  <a:close/>
                </a:path>
              </a:pathLst>
            </a:custGeom>
            <a:solidFill>
              <a:srgbClr val="FFFFFF"/>
            </a:solidFill>
          </p:spPr>
        </p:sp>
        <p:sp>
          <p:nvSpPr>
            <p:cNvPr name="TextBox 4" id="4"/>
            <p:cNvSpPr txBox="true"/>
            <p:nvPr/>
          </p:nvSpPr>
          <p:spPr>
            <a:xfrm>
              <a:off x="0" y="-47625"/>
              <a:ext cx="4685617" cy="2407935"/>
            </a:xfrm>
            <a:prstGeom prst="rect">
              <a:avLst/>
            </a:prstGeom>
          </p:spPr>
          <p:txBody>
            <a:bodyPr anchor="ctr" rtlCol="false" tIns="50800" lIns="50800" bIns="50800" rIns="50800"/>
            <a:lstStyle/>
            <a:p>
              <a:pPr algn="ctr">
                <a:lnSpc>
                  <a:spcPts val="3698"/>
                </a:lnSpc>
              </a:pPr>
            </a:p>
          </p:txBody>
        </p:sp>
      </p:grpSp>
      <p:sp>
        <p:nvSpPr>
          <p:cNvPr name="TextBox 5" id="5"/>
          <p:cNvSpPr txBox="true"/>
          <p:nvPr/>
        </p:nvSpPr>
        <p:spPr>
          <a:xfrm rot="0">
            <a:off x="251736" y="153489"/>
            <a:ext cx="1838939" cy="707607"/>
          </a:xfrm>
          <a:prstGeom prst="rect">
            <a:avLst/>
          </a:prstGeom>
        </p:spPr>
        <p:txBody>
          <a:bodyPr anchor="t" rtlCol="false" tIns="0" lIns="0" bIns="0" rIns="0">
            <a:spAutoFit/>
          </a:bodyPr>
          <a:lstStyle/>
          <a:p>
            <a:pPr algn="ctr">
              <a:lnSpc>
                <a:spcPts val="5656"/>
              </a:lnSpc>
            </a:pPr>
            <a:r>
              <a:rPr lang="en-US" b="true" sz="4040" i="true" u="sng">
                <a:solidFill>
                  <a:srgbClr val="FFFFFF"/>
                </a:solidFill>
                <a:latin typeface="DejaVu Serif Bold Italics"/>
                <a:ea typeface="DejaVu Serif Bold Italics"/>
                <a:cs typeface="DejaVu Serif Bold Italics"/>
                <a:sym typeface="DejaVu Serif Bold Italics"/>
              </a:rPr>
              <a:t>Câu 3:</a:t>
            </a:r>
          </a:p>
        </p:txBody>
      </p:sp>
      <p:sp>
        <p:nvSpPr>
          <p:cNvPr name="TextBox 6" id="6"/>
          <p:cNvSpPr txBox="true"/>
          <p:nvPr/>
        </p:nvSpPr>
        <p:spPr>
          <a:xfrm rot="0">
            <a:off x="1838167" y="246114"/>
            <a:ext cx="14611666" cy="614982"/>
          </a:xfrm>
          <a:prstGeom prst="rect">
            <a:avLst/>
          </a:prstGeom>
        </p:spPr>
        <p:txBody>
          <a:bodyPr anchor="t" rtlCol="false" tIns="0" lIns="0" bIns="0" rIns="0">
            <a:spAutoFit/>
          </a:bodyPr>
          <a:lstStyle/>
          <a:p>
            <a:pPr algn="ctr">
              <a:lnSpc>
                <a:spcPts val="4979"/>
              </a:lnSpc>
            </a:pPr>
            <a:r>
              <a:rPr lang="en-US" sz="3556" b="true">
                <a:solidFill>
                  <a:srgbClr val="FFFFFF"/>
                </a:solidFill>
                <a:latin typeface="DejaVu Serif Bold"/>
                <a:ea typeface="DejaVu Serif Bold"/>
                <a:cs typeface="DejaVu Serif Bold"/>
                <a:sym typeface="DejaVu Serif Bold"/>
              </a:rPr>
              <a:t>Cài đặt LĐQH vào trong hệ quản trị CSDL SQL Server</a:t>
            </a:r>
          </a:p>
        </p:txBody>
      </p:sp>
      <p:sp>
        <p:nvSpPr>
          <p:cNvPr name="TextBox 7" id="7"/>
          <p:cNvSpPr txBox="true"/>
          <p:nvPr/>
        </p:nvSpPr>
        <p:spPr>
          <a:xfrm rot="0">
            <a:off x="504989" y="989488"/>
            <a:ext cx="5934733" cy="9034247"/>
          </a:xfrm>
          <a:prstGeom prst="rect">
            <a:avLst/>
          </a:prstGeom>
        </p:spPr>
        <p:txBody>
          <a:bodyPr anchor="t" rtlCol="false" tIns="0" lIns="0" bIns="0" rIns="0">
            <a:spAutoFit/>
          </a:bodyPr>
          <a:lstStyle/>
          <a:p>
            <a:pPr algn="l">
              <a:lnSpc>
                <a:spcPts val="3424"/>
              </a:lnSpc>
            </a:pPr>
            <a:r>
              <a:rPr lang="en-US" sz="2445">
                <a:solidFill>
                  <a:srgbClr val="25A339"/>
                </a:solidFill>
                <a:latin typeface="Consolas"/>
                <a:ea typeface="Consolas"/>
                <a:cs typeface="Consolas"/>
                <a:sym typeface="Consolas"/>
              </a:rPr>
              <a:t>-- TẠO DATABASE</a:t>
            </a:r>
          </a:p>
          <a:p>
            <a:pPr algn="l">
              <a:lnSpc>
                <a:spcPts val="3424"/>
              </a:lnSpc>
            </a:pPr>
            <a:r>
              <a:rPr lang="en-US" sz="2445">
                <a:solidFill>
                  <a:srgbClr val="000000"/>
                </a:solidFill>
                <a:latin typeface="Consolas"/>
                <a:ea typeface="Consolas"/>
                <a:cs typeface="Consolas"/>
                <a:sym typeface="Consolas"/>
              </a:rPr>
              <a:t>CREATE DATABASE QuanLyDatVe;</a:t>
            </a:r>
          </a:p>
          <a:p>
            <a:pPr algn="l">
              <a:lnSpc>
                <a:spcPts val="3424"/>
              </a:lnSpc>
            </a:pPr>
            <a:r>
              <a:rPr lang="en-US" sz="2445">
                <a:solidFill>
                  <a:srgbClr val="000000"/>
                </a:solidFill>
                <a:latin typeface="Consolas"/>
                <a:ea typeface="Consolas"/>
                <a:cs typeface="Consolas"/>
                <a:sym typeface="Consolas"/>
              </a:rPr>
              <a:t>GO</a:t>
            </a:r>
          </a:p>
          <a:p>
            <a:pPr algn="l">
              <a:lnSpc>
                <a:spcPts val="3424"/>
              </a:lnSpc>
            </a:pPr>
            <a:r>
              <a:rPr lang="en-US" sz="2445">
                <a:solidFill>
                  <a:srgbClr val="000000"/>
                </a:solidFill>
                <a:latin typeface="Consolas"/>
                <a:ea typeface="Consolas"/>
                <a:cs typeface="Consolas"/>
                <a:sym typeface="Consolas"/>
              </a:rPr>
              <a:t>USE QuanLyDatVe;</a:t>
            </a:r>
          </a:p>
          <a:p>
            <a:pPr algn="l">
              <a:lnSpc>
                <a:spcPts val="3424"/>
              </a:lnSpc>
            </a:pPr>
            <a:r>
              <a:rPr lang="en-US" sz="2445">
                <a:solidFill>
                  <a:srgbClr val="000000"/>
                </a:solidFill>
                <a:latin typeface="Consolas"/>
                <a:ea typeface="Consolas"/>
                <a:cs typeface="Consolas"/>
                <a:sym typeface="Consolas"/>
              </a:rPr>
              <a:t>GO</a:t>
            </a:r>
          </a:p>
          <a:p>
            <a:pPr algn="l">
              <a:lnSpc>
                <a:spcPts val="3424"/>
              </a:lnSpc>
            </a:pPr>
          </a:p>
          <a:p>
            <a:pPr algn="l">
              <a:lnSpc>
                <a:spcPts val="3424"/>
              </a:lnSpc>
            </a:pPr>
            <a:r>
              <a:rPr lang="en-US" sz="2445">
                <a:solidFill>
                  <a:srgbClr val="25A339"/>
                </a:solidFill>
                <a:latin typeface="Consolas"/>
                <a:ea typeface="Consolas"/>
                <a:cs typeface="Consolas"/>
                <a:sym typeface="Consolas"/>
              </a:rPr>
              <a:t>-- TẠO BẢNG NHÀ TỔ CHỨC</a:t>
            </a:r>
          </a:p>
          <a:p>
            <a:pPr algn="l">
              <a:lnSpc>
                <a:spcPts val="3424"/>
              </a:lnSpc>
            </a:pPr>
            <a:r>
              <a:rPr lang="en-US" sz="2445">
                <a:solidFill>
                  <a:srgbClr val="000000"/>
                </a:solidFill>
                <a:latin typeface="Consolas"/>
                <a:ea typeface="Consolas"/>
                <a:cs typeface="Consolas"/>
                <a:sym typeface="Consolas"/>
              </a:rPr>
              <a:t>CREATE TABLE NHATOCHUC (</a:t>
            </a:r>
          </a:p>
          <a:p>
            <a:pPr algn="l">
              <a:lnSpc>
                <a:spcPts val="3424"/>
              </a:lnSpc>
            </a:pPr>
            <a:r>
              <a:rPr lang="en-US" sz="2445">
                <a:solidFill>
                  <a:srgbClr val="000000"/>
                </a:solidFill>
                <a:latin typeface="Consolas"/>
                <a:ea typeface="Consolas"/>
                <a:cs typeface="Consolas"/>
                <a:sym typeface="Consolas"/>
              </a:rPr>
              <a:t>    MANTC </a:t>
            </a:r>
            <a:r>
              <a:rPr lang="en-US" sz="2445">
                <a:solidFill>
                  <a:srgbClr val="000000"/>
                </a:solidFill>
                <a:latin typeface="Consolas"/>
                <a:ea typeface="Consolas"/>
                <a:cs typeface="Consolas"/>
                <a:sym typeface="Consolas"/>
              </a:rPr>
              <a:t>VARCHA</a:t>
            </a:r>
            <a:r>
              <a:rPr lang="en-US" sz="2445">
                <a:solidFill>
                  <a:srgbClr val="000000"/>
                </a:solidFill>
                <a:latin typeface="Consolas"/>
                <a:ea typeface="Consolas"/>
                <a:cs typeface="Consolas"/>
                <a:sym typeface="Consolas"/>
              </a:rPr>
              <a:t>R(10) PRIMARY KEY,</a:t>
            </a:r>
          </a:p>
          <a:p>
            <a:pPr algn="l">
              <a:lnSpc>
                <a:spcPts val="3424"/>
              </a:lnSpc>
            </a:pPr>
            <a:r>
              <a:rPr lang="en-US" sz="2445">
                <a:solidFill>
                  <a:srgbClr val="000000"/>
                </a:solidFill>
                <a:latin typeface="Consolas"/>
                <a:ea typeface="Consolas"/>
                <a:cs typeface="Consolas"/>
                <a:sym typeface="Consolas"/>
              </a:rPr>
              <a:t>    TENNTC NVARCHAR(100),</a:t>
            </a:r>
          </a:p>
          <a:p>
            <a:pPr algn="l">
              <a:lnSpc>
                <a:spcPts val="3424"/>
              </a:lnSpc>
            </a:pPr>
            <a:r>
              <a:rPr lang="en-US" sz="2445">
                <a:solidFill>
                  <a:srgbClr val="000000"/>
                </a:solidFill>
                <a:latin typeface="Consolas"/>
                <a:ea typeface="Consolas"/>
                <a:cs typeface="Consolas"/>
                <a:sym typeface="Consolas"/>
              </a:rPr>
              <a:t>    THONGTINLH NVARCHAR(255)</a:t>
            </a:r>
          </a:p>
          <a:p>
            <a:pPr algn="l">
              <a:lnSpc>
                <a:spcPts val="3424"/>
              </a:lnSpc>
            </a:pPr>
            <a:r>
              <a:rPr lang="en-US" sz="2445">
                <a:solidFill>
                  <a:srgbClr val="000000"/>
                </a:solidFill>
                <a:latin typeface="Consolas"/>
                <a:ea typeface="Consolas"/>
                <a:cs typeface="Consolas"/>
                <a:sym typeface="Consolas"/>
              </a:rPr>
              <a:t>);</a:t>
            </a:r>
          </a:p>
          <a:p>
            <a:pPr algn="l">
              <a:lnSpc>
                <a:spcPts val="3424"/>
              </a:lnSpc>
            </a:pPr>
          </a:p>
          <a:p>
            <a:pPr algn="l">
              <a:lnSpc>
                <a:spcPts val="3424"/>
              </a:lnSpc>
            </a:pPr>
            <a:r>
              <a:rPr lang="en-US" sz="2445">
                <a:solidFill>
                  <a:srgbClr val="25A339"/>
                </a:solidFill>
                <a:latin typeface="Consolas"/>
                <a:ea typeface="Consolas"/>
                <a:cs typeface="Consolas"/>
                <a:sym typeface="Consolas"/>
              </a:rPr>
              <a:t>-- TẠO BẢNG ĐỊA ĐIỂM</a:t>
            </a:r>
          </a:p>
          <a:p>
            <a:pPr algn="l">
              <a:lnSpc>
                <a:spcPts val="3424"/>
              </a:lnSpc>
            </a:pPr>
            <a:r>
              <a:rPr lang="en-US" sz="2445">
                <a:solidFill>
                  <a:srgbClr val="000000"/>
                </a:solidFill>
                <a:latin typeface="Consolas"/>
                <a:ea typeface="Consolas"/>
                <a:cs typeface="Consolas"/>
                <a:sym typeface="Consolas"/>
              </a:rPr>
              <a:t>CREATE TABLE DIADIEM (</a:t>
            </a:r>
          </a:p>
          <a:p>
            <a:pPr algn="l">
              <a:lnSpc>
                <a:spcPts val="3424"/>
              </a:lnSpc>
            </a:pPr>
            <a:r>
              <a:rPr lang="en-US" sz="2445">
                <a:solidFill>
                  <a:srgbClr val="000000"/>
                </a:solidFill>
                <a:latin typeface="Consolas"/>
                <a:ea typeface="Consolas"/>
                <a:cs typeface="Consolas"/>
                <a:sym typeface="Consolas"/>
              </a:rPr>
              <a:t>    MADD VARCHAR(10) PRIMARY KEY,</a:t>
            </a:r>
          </a:p>
          <a:p>
            <a:pPr algn="l">
              <a:lnSpc>
                <a:spcPts val="3424"/>
              </a:lnSpc>
            </a:pPr>
            <a:r>
              <a:rPr lang="en-US" sz="2445">
                <a:solidFill>
                  <a:srgbClr val="000000"/>
                </a:solidFill>
                <a:latin typeface="Consolas"/>
                <a:ea typeface="Consolas"/>
                <a:cs typeface="Consolas"/>
                <a:sym typeface="Consolas"/>
              </a:rPr>
              <a:t>    TENDD NVARCHAR(100),</a:t>
            </a:r>
          </a:p>
          <a:p>
            <a:pPr algn="l">
              <a:lnSpc>
                <a:spcPts val="3424"/>
              </a:lnSpc>
            </a:pPr>
            <a:r>
              <a:rPr lang="en-US" sz="2445">
                <a:solidFill>
                  <a:srgbClr val="000000"/>
                </a:solidFill>
                <a:latin typeface="Consolas"/>
                <a:ea typeface="Consolas"/>
                <a:cs typeface="Consolas"/>
                <a:sym typeface="Consolas"/>
              </a:rPr>
              <a:t>    DIACHI NVARCHAR(255),</a:t>
            </a:r>
          </a:p>
          <a:p>
            <a:pPr algn="l">
              <a:lnSpc>
                <a:spcPts val="3424"/>
              </a:lnSpc>
            </a:pPr>
            <a:r>
              <a:rPr lang="en-US" sz="2445">
                <a:solidFill>
                  <a:srgbClr val="000000"/>
                </a:solidFill>
                <a:latin typeface="Consolas"/>
                <a:ea typeface="Consolas"/>
                <a:cs typeface="Consolas"/>
                <a:sym typeface="Consolas"/>
              </a:rPr>
              <a:t>    SUCCHUA INT</a:t>
            </a:r>
          </a:p>
          <a:p>
            <a:pPr algn="l">
              <a:lnSpc>
                <a:spcPts val="3424"/>
              </a:lnSpc>
            </a:pPr>
            <a:r>
              <a:rPr lang="en-US" sz="2445">
                <a:solidFill>
                  <a:srgbClr val="000000"/>
                </a:solidFill>
                <a:latin typeface="Consolas"/>
                <a:ea typeface="Consolas"/>
                <a:cs typeface="Consolas"/>
                <a:sym typeface="Consolas"/>
              </a:rPr>
              <a:t>);</a:t>
            </a:r>
          </a:p>
          <a:p>
            <a:pPr algn="l">
              <a:lnSpc>
                <a:spcPts val="3424"/>
              </a:lnSpc>
            </a:pPr>
          </a:p>
        </p:txBody>
      </p:sp>
      <p:sp>
        <p:nvSpPr>
          <p:cNvPr name="TextBox 8" id="8"/>
          <p:cNvSpPr txBox="true"/>
          <p:nvPr/>
        </p:nvSpPr>
        <p:spPr>
          <a:xfrm rot="0">
            <a:off x="12712585" y="989488"/>
            <a:ext cx="5934733" cy="4747997"/>
          </a:xfrm>
          <a:prstGeom prst="rect">
            <a:avLst/>
          </a:prstGeom>
        </p:spPr>
        <p:txBody>
          <a:bodyPr anchor="t" rtlCol="false" tIns="0" lIns="0" bIns="0" rIns="0">
            <a:spAutoFit/>
          </a:bodyPr>
          <a:lstStyle/>
          <a:p>
            <a:pPr algn="l">
              <a:lnSpc>
                <a:spcPts val="3424"/>
              </a:lnSpc>
            </a:pPr>
            <a:r>
              <a:rPr lang="en-US" sz="2445">
                <a:solidFill>
                  <a:srgbClr val="25A339"/>
                </a:solidFill>
                <a:latin typeface="Consolas"/>
                <a:ea typeface="Consolas"/>
                <a:cs typeface="Consolas"/>
                <a:sym typeface="Consolas"/>
              </a:rPr>
              <a:t>-- TẠO BẢNG LOẠI VÉ</a:t>
            </a:r>
          </a:p>
          <a:p>
            <a:pPr algn="l">
              <a:lnSpc>
                <a:spcPts val="3424"/>
              </a:lnSpc>
            </a:pPr>
            <a:r>
              <a:rPr lang="en-US" sz="2445">
                <a:solidFill>
                  <a:srgbClr val="000000"/>
                </a:solidFill>
                <a:latin typeface="Consolas"/>
                <a:ea typeface="Consolas"/>
                <a:cs typeface="Consolas"/>
                <a:sym typeface="Consolas"/>
              </a:rPr>
              <a:t>CREATE TABLE LOAIVE (</a:t>
            </a:r>
          </a:p>
          <a:p>
            <a:pPr algn="l">
              <a:lnSpc>
                <a:spcPts val="3424"/>
              </a:lnSpc>
            </a:pPr>
            <a:r>
              <a:rPr lang="en-US" sz="2445">
                <a:solidFill>
                  <a:srgbClr val="000000"/>
                </a:solidFill>
                <a:latin typeface="Consolas"/>
                <a:ea typeface="Consolas"/>
                <a:cs typeface="Consolas"/>
                <a:sym typeface="Consolas"/>
              </a:rPr>
              <a:t> MAVE </a:t>
            </a:r>
            <a:r>
              <a:rPr lang="en-US" sz="2445">
                <a:solidFill>
                  <a:srgbClr val="000000"/>
                </a:solidFill>
                <a:latin typeface="Consolas"/>
                <a:ea typeface="Consolas"/>
                <a:cs typeface="Consolas"/>
                <a:sym typeface="Consolas"/>
              </a:rPr>
              <a:t>VARCHA</a:t>
            </a:r>
            <a:r>
              <a:rPr lang="en-US" sz="2445">
                <a:solidFill>
                  <a:srgbClr val="000000"/>
                </a:solidFill>
                <a:latin typeface="Consolas"/>
                <a:ea typeface="Consolas"/>
                <a:cs typeface="Consolas"/>
                <a:sym typeface="Consolas"/>
              </a:rPr>
              <a:t>R(10) PRIMARY KEY,</a:t>
            </a:r>
          </a:p>
          <a:p>
            <a:pPr algn="l">
              <a:lnSpc>
                <a:spcPts val="3424"/>
              </a:lnSpc>
            </a:pPr>
            <a:r>
              <a:rPr lang="en-US" sz="2445">
                <a:solidFill>
                  <a:srgbClr val="000000"/>
                </a:solidFill>
                <a:latin typeface="Consolas"/>
                <a:ea typeface="Consolas"/>
                <a:cs typeface="Consolas"/>
                <a:sym typeface="Consolas"/>
              </a:rPr>
              <a:t> TENVE NVARCHAR(100),</a:t>
            </a:r>
          </a:p>
          <a:p>
            <a:pPr algn="l">
              <a:lnSpc>
                <a:spcPts val="3424"/>
              </a:lnSpc>
            </a:pPr>
            <a:r>
              <a:rPr lang="en-US" sz="2445">
                <a:solidFill>
                  <a:srgbClr val="000000"/>
                </a:solidFill>
                <a:latin typeface="Consolas"/>
                <a:ea typeface="Consolas"/>
                <a:cs typeface="Consolas"/>
                <a:sym typeface="Consolas"/>
              </a:rPr>
              <a:t> GIAVE MONEY,</a:t>
            </a:r>
          </a:p>
          <a:p>
            <a:pPr algn="l">
              <a:lnSpc>
                <a:spcPts val="3424"/>
              </a:lnSpc>
            </a:pPr>
            <a:r>
              <a:rPr lang="en-US" sz="2445">
                <a:solidFill>
                  <a:srgbClr val="000000"/>
                </a:solidFill>
                <a:latin typeface="Consolas"/>
                <a:ea typeface="Consolas"/>
                <a:cs typeface="Consolas"/>
                <a:sym typeface="Consolas"/>
              </a:rPr>
              <a:t> SOLUONG INT,</a:t>
            </a:r>
          </a:p>
          <a:p>
            <a:pPr algn="l">
              <a:lnSpc>
                <a:spcPts val="3424"/>
              </a:lnSpc>
            </a:pPr>
            <a:r>
              <a:rPr lang="en-US" sz="2445">
                <a:solidFill>
                  <a:srgbClr val="000000"/>
                </a:solidFill>
                <a:latin typeface="Consolas"/>
                <a:ea typeface="Consolas"/>
                <a:cs typeface="Consolas"/>
                <a:sym typeface="Consolas"/>
              </a:rPr>
              <a:t> MASK VARCHAR(10),</a:t>
            </a:r>
          </a:p>
          <a:p>
            <a:pPr algn="l">
              <a:lnSpc>
                <a:spcPts val="3424"/>
              </a:lnSpc>
            </a:pPr>
            <a:r>
              <a:rPr lang="en-US" sz="2445">
                <a:solidFill>
                  <a:srgbClr val="000000"/>
                </a:solidFill>
                <a:latin typeface="Consolas"/>
                <a:ea typeface="Consolas"/>
                <a:cs typeface="Consolas"/>
                <a:sym typeface="Consolas"/>
              </a:rPr>
              <a:t> FOREIGN KEY (MASK) REFERENCES SUKIEN(MASK)</a:t>
            </a:r>
          </a:p>
          <a:p>
            <a:pPr algn="l">
              <a:lnSpc>
                <a:spcPts val="3424"/>
              </a:lnSpc>
            </a:pPr>
            <a:r>
              <a:rPr lang="en-US" sz="2445">
                <a:solidFill>
                  <a:srgbClr val="000000"/>
                </a:solidFill>
                <a:latin typeface="Consolas"/>
                <a:ea typeface="Consolas"/>
                <a:cs typeface="Consolas"/>
                <a:sym typeface="Consolas"/>
              </a:rPr>
              <a:t>);</a:t>
            </a:r>
          </a:p>
          <a:p>
            <a:pPr algn="l">
              <a:lnSpc>
                <a:spcPts val="3424"/>
              </a:lnSpc>
            </a:pPr>
          </a:p>
        </p:txBody>
      </p:sp>
      <p:sp>
        <p:nvSpPr>
          <p:cNvPr name="TextBox 9" id="9"/>
          <p:cNvSpPr txBox="true"/>
          <p:nvPr/>
        </p:nvSpPr>
        <p:spPr>
          <a:xfrm rot="0">
            <a:off x="6439722" y="989488"/>
            <a:ext cx="6784257" cy="6891122"/>
          </a:xfrm>
          <a:prstGeom prst="rect">
            <a:avLst/>
          </a:prstGeom>
        </p:spPr>
        <p:txBody>
          <a:bodyPr anchor="t" rtlCol="false" tIns="0" lIns="0" bIns="0" rIns="0">
            <a:spAutoFit/>
          </a:bodyPr>
          <a:lstStyle/>
          <a:p>
            <a:pPr algn="l">
              <a:lnSpc>
                <a:spcPts val="3424"/>
              </a:lnSpc>
            </a:pPr>
            <a:r>
              <a:rPr lang="en-US" sz="2445">
                <a:solidFill>
                  <a:srgbClr val="25A339"/>
                </a:solidFill>
                <a:latin typeface="Consolas"/>
                <a:ea typeface="Consolas"/>
                <a:cs typeface="Consolas"/>
                <a:sym typeface="Consolas"/>
              </a:rPr>
              <a:t>-- TẠO BẢNG SỰ KIỆN</a:t>
            </a:r>
          </a:p>
          <a:p>
            <a:pPr algn="l">
              <a:lnSpc>
                <a:spcPts val="3424"/>
              </a:lnSpc>
            </a:pPr>
            <a:r>
              <a:rPr lang="en-US" sz="2445">
                <a:solidFill>
                  <a:srgbClr val="000000"/>
                </a:solidFill>
                <a:latin typeface="Consolas"/>
                <a:ea typeface="Consolas"/>
                <a:cs typeface="Consolas"/>
                <a:sym typeface="Consolas"/>
              </a:rPr>
              <a:t>CREATE TABLE SUKIEN (</a:t>
            </a:r>
          </a:p>
          <a:p>
            <a:pPr algn="l">
              <a:lnSpc>
                <a:spcPts val="3424"/>
              </a:lnSpc>
            </a:pPr>
            <a:r>
              <a:rPr lang="en-US" sz="2445">
                <a:solidFill>
                  <a:srgbClr val="000000"/>
                </a:solidFill>
                <a:latin typeface="Consolas"/>
                <a:ea typeface="Consolas"/>
                <a:cs typeface="Consolas"/>
                <a:sym typeface="Consolas"/>
              </a:rPr>
              <a:t>    MASK VARCHAR(10) PRIMARY KEY,</a:t>
            </a:r>
          </a:p>
          <a:p>
            <a:pPr algn="l">
              <a:lnSpc>
                <a:spcPts val="3424"/>
              </a:lnSpc>
            </a:pPr>
            <a:r>
              <a:rPr lang="en-US" sz="2445">
                <a:solidFill>
                  <a:srgbClr val="000000"/>
                </a:solidFill>
                <a:latin typeface="Consolas"/>
                <a:ea typeface="Consolas"/>
                <a:cs typeface="Consolas"/>
                <a:sym typeface="Consolas"/>
              </a:rPr>
              <a:t>    TENSK NVARCHAR(100),</a:t>
            </a:r>
          </a:p>
          <a:p>
            <a:pPr algn="l">
              <a:lnSpc>
                <a:spcPts val="3424"/>
              </a:lnSpc>
            </a:pPr>
            <a:r>
              <a:rPr lang="en-US" sz="2445">
                <a:solidFill>
                  <a:srgbClr val="000000"/>
                </a:solidFill>
                <a:latin typeface="Consolas"/>
                <a:ea typeface="Consolas"/>
                <a:cs typeface="Consolas"/>
                <a:sym typeface="Consolas"/>
              </a:rPr>
              <a:t>    MOTA NVARCHAR(255),</a:t>
            </a:r>
          </a:p>
          <a:p>
            <a:pPr algn="l">
              <a:lnSpc>
                <a:spcPts val="3424"/>
              </a:lnSpc>
            </a:pPr>
            <a:r>
              <a:rPr lang="en-US" sz="2445">
                <a:solidFill>
                  <a:srgbClr val="000000"/>
                </a:solidFill>
                <a:latin typeface="Consolas"/>
                <a:ea typeface="Consolas"/>
                <a:cs typeface="Consolas"/>
                <a:sym typeface="Consolas"/>
              </a:rPr>
              <a:t>    THOIGIANBD DATETIME,</a:t>
            </a:r>
          </a:p>
          <a:p>
            <a:pPr algn="l">
              <a:lnSpc>
                <a:spcPts val="3424"/>
              </a:lnSpc>
            </a:pPr>
            <a:r>
              <a:rPr lang="en-US" sz="2445">
                <a:solidFill>
                  <a:srgbClr val="000000"/>
                </a:solidFill>
                <a:latin typeface="Consolas"/>
                <a:ea typeface="Consolas"/>
                <a:cs typeface="Consolas"/>
                <a:sym typeface="Consolas"/>
              </a:rPr>
              <a:t>    THOIGIANKT DATETIME,</a:t>
            </a:r>
          </a:p>
          <a:p>
            <a:pPr algn="l">
              <a:lnSpc>
                <a:spcPts val="3424"/>
              </a:lnSpc>
            </a:pPr>
            <a:r>
              <a:rPr lang="en-US" sz="2445">
                <a:solidFill>
                  <a:srgbClr val="000000"/>
                </a:solidFill>
                <a:latin typeface="Consolas"/>
                <a:ea typeface="Consolas"/>
                <a:cs typeface="Consolas"/>
                <a:sym typeface="Consolas"/>
              </a:rPr>
              <a:t>    TRANGTHAI NVARCHAR(50),</a:t>
            </a:r>
          </a:p>
          <a:p>
            <a:pPr algn="l">
              <a:lnSpc>
                <a:spcPts val="3424"/>
              </a:lnSpc>
            </a:pPr>
            <a:r>
              <a:rPr lang="en-US" sz="2445">
                <a:solidFill>
                  <a:srgbClr val="000000"/>
                </a:solidFill>
                <a:latin typeface="Consolas"/>
                <a:ea typeface="Consolas"/>
                <a:cs typeface="Consolas"/>
                <a:sym typeface="Consolas"/>
              </a:rPr>
              <a:t>    MANTC </a:t>
            </a:r>
            <a:r>
              <a:rPr lang="en-US" sz="2445">
                <a:solidFill>
                  <a:srgbClr val="000000"/>
                </a:solidFill>
                <a:latin typeface="Consolas"/>
                <a:ea typeface="Consolas"/>
                <a:cs typeface="Consolas"/>
                <a:sym typeface="Consolas"/>
              </a:rPr>
              <a:t>VARCHA</a:t>
            </a:r>
            <a:r>
              <a:rPr lang="en-US" sz="2445">
                <a:solidFill>
                  <a:srgbClr val="000000"/>
                </a:solidFill>
                <a:latin typeface="Consolas"/>
                <a:ea typeface="Consolas"/>
                <a:cs typeface="Consolas"/>
                <a:sym typeface="Consolas"/>
              </a:rPr>
              <a:t>R(10),</a:t>
            </a:r>
          </a:p>
          <a:p>
            <a:pPr algn="l">
              <a:lnSpc>
                <a:spcPts val="3424"/>
              </a:lnSpc>
            </a:pPr>
            <a:r>
              <a:rPr lang="en-US" sz="2445">
                <a:solidFill>
                  <a:srgbClr val="000000"/>
                </a:solidFill>
                <a:latin typeface="Consolas"/>
                <a:ea typeface="Consolas"/>
                <a:cs typeface="Consolas"/>
                <a:sym typeface="Consolas"/>
              </a:rPr>
              <a:t>    MADD VARCHAR(10),</a:t>
            </a:r>
          </a:p>
          <a:p>
            <a:pPr algn="l">
              <a:lnSpc>
                <a:spcPts val="3424"/>
              </a:lnSpc>
            </a:pPr>
            <a:r>
              <a:rPr lang="en-US" sz="2445">
                <a:solidFill>
                  <a:srgbClr val="000000"/>
                </a:solidFill>
                <a:latin typeface="Consolas"/>
                <a:ea typeface="Consolas"/>
                <a:cs typeface="Consolas"/>
                <a:sym typeface="Consolas"/>
              </a:rPr>
              <a:t>    FOREIGN KEY (MANTC) REFERENCES NHATOCHUC(MANTC),</a:t>
            </a:r>
          </a:p>
          <a:p>
            <a:pPr algn="l">
              <a:lnSpc>
                <a:spcPts val="3424"/>
              </a:lnSpc>
            </a:pPr>
            <a:r>
              <a:rPr lang="en-US" sz="2445">
                <a:solidFill>
                  <a:srgbClr val="000000"/>
                </a:solidFill>
                <a:latin typeface="Consolas"/>
                <a:ea typeface="Consolas"/>
                <a:cs typeface="Consolas"/>
                <a:sym typeface="Consolas"/>
              </a:rPr>
              <a:t>    FOREIGN KEY (MADD) REFERENCES DIADIEM(MADD)</a:t>
            </a:r>
          </a:p>
          <a:p>
            <a:pPr algn="l">
              <a:lnSpc>
                <a:spcPts val="3424"/>
              </a:lnSpc>
            </a:pPr>
            <a:r>
              <a:rPr lang="en-US" sz="2445">
                <a:solidFill>
                  <a:srgbClr val="000000"/>
                </a:solidFill>
                <a:latin typeface="Consolas"/>
                <a:ea typeface="Consolas"/>
                <a:cs typeface="Consolas"/>
                <a:sym typeface="Consolas"/>
              </a:rPr>
              <a:t>);</a:t>
            </a:r>
          </a:p>
          <a:p>
            <a:pPr algn="l">
              <a:lnSpc>
                <a:spcPts val="3424"/>
              </a:lnSpc>
            </a:pPr>
          </a:p>
        </p:txBody>
      </p:sp>
      <p:sp>
        <p:nvSpPr>
          <p:cNvPr name="AutoShape 10" id="10"/>
          <p:cNvSpPr/>
          <p:nvPr/>
        </p:nvSpPr>
        <p:spPr>
          <a:xfrm>
            <a:off x="6333853" y="1331295"/>
            <a:ext cx="0" cy="8412649"/>
          </a:xfrm>
          <a:prstGeom prst="line">
            <a:avLst/>
          </a:prstGeom>
          <a:ln cap="flat" w="38100">
            <a:solidFill>
              <a:srgbClr val="000000"/>
            </a:solidFill>
            <a:prstDash val="solid"/>
            <a:headEnd type="none" len="sm" w="sm"/>
            <a:tailEnd type="none" len="sm" w="sm"/>
          </a:ln>
        </p:spPr>
      </p:sp>
      <p:sp>
        <p:nvSpPr>
          <p:cNvPr name="AutoShape 11" id="11"/>
          <p:cNvSpPr/>
          <p:nvPr/>
        </p:nvSpPr>
        <p:spPr>
          <a:xfrm>
            <a:off x="12447584" y="1331295"/>
            <a:ext cx="0" cy="8412649"/>
          </a:xfrm>
          <a:prstGeom prst="line">
            <a:avLst/>
          </a:prstGeom>
          <a:ln cap="flat" w="38100">
            <a:solidFill>
              <a:srgbClr val="000000"/>
            </a:solidFill>
            <a:prstDash val="solid"/>
            <a:headEnd type="none" len="sm" w="sm"/>
            <a:tailEnd type="none" len="sm" w="sm"/>
          </a:ln>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p:cSld>
    <p:bg>
      <p:bgPr>
        <a:solidFill>
          <a:srgbClr val="143F87"/>
        </a:solidFill>
      </p:bgPr>
    </p:bg>
    <p:spTree>
      <p:nvGrpSpPr>
        <p:cNvPr id="1" name=""/>
        <p:cNvGrpSpPr/>
        <p:nvPr/>
      </p:nvGrpSpPr>
      <p:grpSpPr>
        <a:xfrm>
          <a:off x="0" y="0"/>
          <a:ext cx="0" cy="0"/>
          <a:chOff x="0" y="0"/>
          <a:chExt cx="0" cy="0"/>
        </a:xfrm>
      </p:grpSpPr>
      <p:grpSp>
        <p:nvGrpSpPr>
          <p:cNvPr name="Group 2" id="2"/>
          <p:cNvGrpSpPr/>
          <p:nvPr/>
        </p:nvGrpSpPr>
        <p:grpSpPr>
          <a:xfrm rot="0">
            <a:off x="261261" y="1028700"/>
            <a:ext cx="17790700" cy="8961801"/>
            <a:chOff x="0" y="0"/>
            <a:chExt cx="4685617" cy="2360310"/>
          </a:xfrm>
        </p:grpSpPr>
        <p:sp>
          <p:nvSpPr>
            <p:cNvPr name="Freeform 3" id="3"/>
            <p:cNvSpPr/>
            <p:nvPr/>
          </p:nvSpPr>
          <p:spPr>
            <a:xfrm flipH="false" flipV="false" rot="0">
              <a:off x="0" y="0"/>
              <a:ext cx="4685617" cy="2360310"/>
            </a:xfrm>
            <a:custGeom>
              <a:avLst/>
              <a:gdLst/>
              <a:ahLst/>
              <a:cxnLst/>
              <a:rect r="r" b="b" t="t" l="l"/>
              <a:pathLst>
                <a:path h="2360310" w="4685617">
                  <a:moveTo>
                    <a:pt x="0" y="0"/>
                  </a:moveTo>
                  <a:lnTo>
                    <a:pt x="4685617" y="0"/>
                  </a:lnTo>
                  <a:lnTo>
                    <a:pt x="4685617" y="2360310"/>
                  </a:lnTo>
                  <a:lnTo>
                    <a:pt x="0" y="2360310"/>
                  </a:lnTo>
                  <a:close/>
                </a:path>
              </a:pathLst>
            </a:custGeom>
            <a:solidFill>
              <a:srgbClr val="FFFFFF"/>
            </a:solidFill>
          </p:spPr>
        </p:sp>
        <p:sp>
          <p:nvSpPr>
            <p:cNvPr name="TextBox 4" id="4"/>
            <p:cNvSpPr txBox="true"/>
            <p:nvPr/>
          </p:nvSpPr>
          <p:spPr>
            <a:xfrm>
              <a:off x="0" y="-47625"/>
              <a:ext cx="4685617" cy="2407935"/>
            </a:xfrm>
            <a:prstGeom prst="rect">
              <a:avLst/>
            </a:prstGeom>
          </p:spPr>
          <p:txBody>
            <a:bodyPr anchor="ctr" rtlCol="false" tIns="50800" lIns="50800" bIns="50800" rIns="50800"/>
            <a:lstStyle/>
            <a:p>
              <a:pPr algn="ctr">
                <a:lnSpc>
                  <a:spcPts val="3698"/>
                </a:lnSpc>
              </a:pPr>
            </a:p>
          </p:txBody>
        </p:sp>
      </p:grpSp>
      <p:sp>
        <p:nvSpPr>
          <p:cNvPr name="TextBox 5" id="5"/>
          <p:cNvSpPr txBox="true"/>
          <p:nvPr/>
        </p:nvSpPr>
        <p:spPr>
          <a:xfrm rot="0">
            <a:off x="251736" y="153489"/>
            <a:ext cx="1838939" cy="707607"/>
          </a:xfrm>
          <a:prstGeom prst="rect">
            <a:avLst/>
          </a:prstGeom>
        </p:spPr>
        <p:txBody>
          <a:bodyPr anchor="t" rtlCol="false" tIns="0" lIns="0" bIns="0" rIns="0">
            <a:spAutoFit/>
          </a:bodyPr>
          <a:lstStyle/>
          <a:p>
            <a:pPr algn="ctr">
              <a:lnSpc>
                <a:spcPts val="5656"/>
              </a:lnSpc>
            </a:pPr>
            <a:r>
              <a:rPr lang="en-US" b="true" sz="4040" i="true" u="sng">
                <a:solidFill>
                  <a:srgbClr val="FFFFFF"/>
                </a:solidFill>
                <a:latin typeface="DejaVu Serif Bold Italics"/>
                <a:ea typeface="DejaVu Serif Bold Italics"/>
                <a:cs typeface="DejaVu Serif Bold Italics"/>
                <a:sym typeface="DejaVu Serif Bold Italics"/>
              </a:rPr>
              <a:t>Câu 3:</a:t>
            </a:r>
          </a:p>
        </p:txBody>
      </p:sp>
      <p:sp>
        <p:nvSpPr>
          <p:cNvPr name="TextBox 6" id="6"/>
          <p:cNvSpPr txBox="true"/>
          <p:nvPr/>
        </p:nvSpPr>
        <p:spPr>
          <a:xfrm rot="0">
            <a:off x="1838167" y="246114"/>
            <a:ext cx="14611666" cy="614982"/>
          </a:xfrm>
          <a:prstGeom prst="rect">
            <a:avLst/>
          </a:prstGeom>
        </p:spPr>
        <p:txBody>
          <a:bodyPr anchor="t" rtlCol="false" tIns="0" lIns="0" bIns="0" rIns="0">
            <a:spAutoFit/>
          </a:bodyPr>
          <a:lstStyle/>
          <a:p>
            <a:pPr algn="ctr">
              <a:lnSpc>
                <a:spcPts val="4979"/>
              </a:lnSpc>
            </a:pPr>
            <a:r>
              <a:rPr lang="en-US" sz="3556" b="true">
                <a:solidFill>
                  <a:srgbClr val="FFFFFF"/>
                </a:solidFill>
                <a:latin typeface="DejaVu Serif Bold"/>
                <a:ea typeface="DejaVu Serif Bold"/>
                <a:cs typeface="DejaVu Serif Bold"/>
                <a:sym typeface="DejaVu Serif Bold"/>
              </a:rPr>
              <a:t>Cài đặt LĐQH vào trong hệ quản trị CSDL SQL Server</a:t>
            </a:r>
          </a:p>
        </p:txBody>
      </p:sp>
      <p:sp>
        <p:nvSpPr>
          <p:cNvPr name="TextBox 7" id="7"/>
          <p:cNvSpPr txBox="true"/>
          <p:nvPr/>
        </p:nvSpPr>
        <p:spPr>
          <a:xfrm rot="0">
            <a:off x="438017" y="1033221"/>
            <a:ext cx="5581511" cy="9011677"/>
          </a:xfrm>
          <a:prstGeom prst="rect">
            <a:avLst/>
          </a:prstGeom>
        </p:spPr>
        <p:txBody>
          <a:bodyPr anchor="t" rtlCol="false" tIns="0" lIns="0" bIns="0" rIns="0">
            <a:spAutoFit/>
          </a:bodyPr>
          <a:lstStyle/>
          <a:p>
            <a:pPr algn="l">
              <a:lnSpc>
                <a:spcPts val="3093"/>
              </a:lnSpc>
            </a:pPr>
            <a:r>
              <a:rPr lang="en-US" sz="2209">
                <a:solidFill>
                  <a:srgbClr val="25A339"/>
                </a:solidFill>
                <a:latin typeface="Consolas"/>
                <a:ea typeface="Consolas"/>
                <a:cs typeface="Consolas"/>
                <a:sym typeface="Consolas"/>
              </a:rPr>
              <a:t>-- TẠO BẢNG KHÁCH HÀNG</a:t>
            </a:r>
          </a:p>
          <a:p>
            <a:pPr algn="l">
              <a:lnSpc>
                <a:spcPts val="3093"/>
              </a:lnSpc>
            </a:pPr>
            <a:r>
              <a:rPr lang="en-US" sz="2209">
                <a:solidFill>
                  <a:srgbClr val="000000"/>
                </a:solidFill>
                <a:latin typeface="Consolas"/>
                <a:ea typeface="Consolas"/>
                <a:cs typeface="Consolas"/>
                <a:sym typeface="Consolas"/>
              </a:rPr>
              <a:t>CREATE TABLE KHACHHANG (</a:t>
            </a:r>
          </a:p>
          <a:p>
            <a:pPr algn="l">
              <a:lnSpc>
                <a:spcPts val="3093"/>
              </a:lnSpc>
            </a:pPr>
            <a:r>
              <a:rPr lang="en-US" sz="2209">
                <a:solidFill>
                  <a:srgbClr val="000000"/>
                </a:solidFill>
                <a:latin typeface="Consolas"/>
                <a:ea typeface="Consolas"/>
                <a:cs typeface="Consolas"/>
                <a:sym typeface="Consolas"/>
              </a:rPr>
              <a:t>    MAKH </a:t>
            </a:r>
            <a:r>
              <a:rPr lang="en-US" sz="2209">
                <a:solidFill>
                  <a:srgbClr val="000000"/>
                </a:solidFill>
                <a:latin typeface="Consolas"/>
                <a:ea typeface="Consolas"/>
                <a:cs typeface="Consolas"/>
                <a:sym typeface="Consolas"/>
              </a:rPr>
              <a:t>VARCHA</a:t>
            </a:r>
            <a:r>
              <a:rPr lang="en-US" sz="2209">
                <a:solidFill>
                  <a:srgbClr val="000000"/>
                </a:solidFill>
                <a:latin typeface="Consolas"/>
                <a:ea typeface="Consolas"/>
                <a:cs typeface="Consolas"/>
                <a:sym typeface="Consolas"/>
              </a:rPr>
              <a:t>R(10) PRIMARY KEY,</a:t>
            </a:r>
          </a:p>
          <a:p>
            <a:pPr algn="l">
              <a:lnSpc>
                <a:spcPts val="3093"/>
              </a:lnSpc>
            </a:pPr>
            <a:r>
              <a:rPr lang="en-US" sz="2209">
                <a:solidFill>
                  <a:srgbClr val="000000"/>
                </a:solidFill>
                <a:latin typeface="Consolas"/>
                <a:ea typeface="Consolas"/>
                <a:cs typeface="Consolas"/>
                <a:sym typeface="Consolas"/>
              </a:rPr>
              <a:t>    HOTEN NVARCHAR(100),</a:t>
            </a:r>
          </a:p>
          <a:p>
            <a:pPr algn="l">
              <a:lnSpc>
                <a:spcPts val="3093"/>
              </a:lnSpc>
            </a:pPr>
            <a:r>
              <a:rPr lang="en-US" sz="2209">
                <a:solidFill>
                  <a:srgbClr val="000000"/>
                </a:solidFill>
                <a:latin typeface="Consolas"/>
                <a:ea typeface="Consolas"/>
                <a:cs typeface="Consolas"/>
                <a:sym typeface="Consolas"/>
              </a:rPr>
              <a:t>    EMAIL NVARCHAR(100),</a:t>
            </a:r>
          </a:p>
          <a:p>
            <a:pPr algn="l">
              <a:lnSpc>
                <a:spcPts val="3093"/>
              </a:lnSpc>
            </a:pPr>
            <a:r>
              <a:rPr lang="en-US" sz="2209">
                <a:solidFill>
                  <a:srgbClr val="000000"/>
                </a:solidFill>
                <a:latin typeface="Consolas"/>
                <a:ea typeface="Consolas"/>
                <a:cs typeface="Consolas"/>
                <a:sym typeface="Consolas"/>
              </a:rPr>
              <a:t>    SDT VARCHAR(15),</a:t>
            </a:r>
          </a:p>
          <a:p>
            <a:pPr algn="l">
              <a:lnSpc>
                <a:spcPts val="3093"/>
              </a:lnSpc>
            </a:pPr>
            <a:r>
              <a:rPr lang="en-US" sz="2209">
                <a:solidFill>
                  <a:srgbClr val="000000"/>
                </a:solidFill>
                <a:latin typeface="Consolas"/>
                <a:ea typeface="Consolas"/>
                <a:cs typeface="Consolas"/>
                <a:sym typeface="Consolas"/>
              </a:rPr>
              <a:t>    MATKHAU NVARCHAR(100)</a:t>
            </a:r>
          </a:p>
          <a:p>
            <a:pPr algn="l">
              <a:lnSpc>
                <a:spcPts val="3093"/>
              </a:lnSpc>
            </a:pPr>
            <a:r>
              <a:rPr lang="en-US" sz="2209">
                <a:solidFill>
                  <a:srgbClr val="000000"/>
                </a:solidFill>
                <a:latin typeface="Consolas"/>
                <a:ea typeface="Consolas"/>
                <a:cs typeface="Consolas"/>
                <a:sym typeface="Consolas"/>
              </a:rPr>
              <a:t>);</a:t>
            </a:r>
          </a:p>
          <a:p>
            <a:pPr algn="l">
              <a:lnSpc>
                <a:spcPts val="3093"/>
              </a:lnSpc>
            </a:pPr>
          </a:p>
          <a:p>
            <a:pPr algn="l">
              <a:lnSpc>
                <a:spcPts val="3093"/>
              </a:lnSpc>
            </a:pPr>
            <a:r>
              <a:rPr lang="en-US" sz="2209">
                <a:solidFill>
                  <a:srgbClr val="25A339"/>
                </a:solidFill>
                <a:latin typeface="Consolas"/>
                <a:ea typeface="Consolas"/>
                <a:cs typeface="Consolas"/>
                <a:sym typeface="Consolas"/>
              </a:rPr>
              <a:t>-- TẠO BẢNG ĐẶT VÉ</a:t>
            </a:r>
          </a:p>
          <a:p>
            <a:pPr algn="l">
              <a:lnSpc>
                <a:spcPts val="3093"/>
              </a:lnSpc>
            </a:pPr>
            <a:r>
              <a:rPr lang="en-US" sz="2209">
                <a:solidFill>
                  <a:srgbClr val="000000"/>
                </a:solidFill>
                <a:latin typeface="Consolas"/>
                <a:ea typeface="Consolas"/>
                <a:cs typeface="Consolas"/>
                <a:sym typeface="Consolas"/>
              </a:rPr>
              <a:t>CREATE TABLE DATVE (</a:t>
            </a:r>
          </a:p>
          <a:p>
            <a:pPr algn="l">
              <a:lnSpc>
                <a:spcPts val="3093"/>
              </a:lnSpc>
            </a:pPr>
            <a:r>
              <a:rPr lang="en-US" sz="2209">
                <a:solidFill>
                  <a:srgbClr val="000000"/>
                </a:solidFill>
                <a:latin typeface="Consolas"/>
                <a:ea typeface="Consolas"/>
                <a:cs typeface="Consolas"/>
                <a:sym typeface="Consolas"/>
              </a:rPr>
              <a:t>    MADATVE VARCHAR(10) PRIMARY KEY,</a:t>
            </a:r>
          </a:p>
          <a:p>
            <a:pPr algn="l">
              <a:lnSpc>
                <a:spcPts val="3093"/>
              </a:lnSpc>
            </a:pPr>
            <a:r>
              <a:rPr lang="en-US" sz="2209">
                <a:solidFill>
                  <a:srgbClr val="000000"/>
                </a:solidFill>
                <a:latin typeface="Consolas"/>
                <a:ea typeface="Consolas"/>
                <a:cs typeface="Consolas"/>
                <a:sym typeface="Consolas"/>
              </a:rPr>
              <a:t>    THOIGIANDAT DATETIME,</a:t>
            </a:r>
          </a:p>
          <a:p>
            <a:pPr algn="l">
              <a:lnSpc>
                <a:spcPts val="3093"/>
              </a:lnSpc>
            </a:pPr>
            <a:r>
              <a:rPr lang="en-US" sz="2209">
                <a:solidFill>
                  <a:srgbClr val="000000"/>
                </a:solidFill>
                <a:latin typeface="Consolas"/>
                <a:ea typeface="Consolas"/>
                <a:cs typeface="Consolas"/>
                <a:sym typeface="Consolas"/>
              </a:rPr>
              <a:t>    TONGTIEN MONEY,</a:t>
            </a:r>
          </a:p>
          <a:p>
            <a:pPr algn="l">
              <a:lnSpc>
                <a:spcPts val="3093"/>
              </a:lnSpc>
            </a:pPr>
            <a:r>
              <a:rPr lang="en-US" sz="2209">
                <a:solidFill>
                  <a:srgbClr val="000000"/>
                </a:solidFill>
                <a:latin typeface="Consolas"/>
                <a:ea typeface="Consolas"/>
                <a:cs typeface="Consolas"/>
                <a:sym typeface="Consolas"/>
              </a:rPr>
              <a:t>    TRANGTHAITT NVARCHAR(50),</a:t>
            </a:r>
          </a:p>
          <a:p>
            <a:pPr algn="l">
              <a:lnSpc>
                <a:spcPts val="3093"/>
              </a:lnSpc>
            </a:pPr>
            <a:r>
              <a:rPr lang="en-US" sz="2209">
                <a:solidFill>
                  <a:srgbClr val="000000"/>
                </a:solidFill>
                <a:latin typeface="Consolas"/>
                <a:ea typeface="Consolas"/>
                <a:cs typeface="Consolas"/>
                <a:sym typeface="Consolas"/>
              </a:rPr>
              <a:t>    MASK VARCHAR(10),</a:t>
            </a:r>
          </a:p>
          <a:p>
            <a:pPr algn="l">
              <a:lnSpc>
                <a:spcPts val="3093"/>
              </a:lnSpc>
            </a:pPr>
            <a:r>
              <a:rPr lang="en-US" sz="2209">
                <a:solidFill>
                  <a:srgbClr val="000000"/>
                </a:solidFill>
                <a:latin typeface="Consolas"/>
                <a:ea typeface="Consolas"/>
                <a:cs typeface="Consolas"/>
                <a:sym typeface="Consolas"/>
              </a:rPr>
              <a:t>    MAKH VARCHAR(10),</a:t>
            </a:r>
          </a:p>
          <a:p>
            <a:pPr algn="l">
              <a:lnSpc>
                <a:spcPts val="3093"/>
              </a:lnSpc>
            </a:pPr>
            <a:r>
              <a:rPr lang="en-US" sz="2209">
                <a:solidFill>
                  <a:srgbClr val="000000"/>
                </a:solidFill>
                <a:latin typeface="Consolas"/>
                <a:ea typeface="Consolas"/>
                <a:cs typeface="Consolas"/>
                <a:sym typeface="Consolas"/>
              </a:rPr>
              <a:t>    FOREIGN KEY (MASK) REFERENCES SUKIEN(MASK),</a:t>
            </a:r>
          </a:p>
          <a:p>
            <a:pPr algn="l">
              <a:lnSpc>
                <a:spcPts val="3093"/>
              </a:lnSpc>
            </a:pPr>
            <a:r>
              <a:rPr lang="en-US" sz="2209">
                <a:solidFill>
                  <a:srgbClr val="000000"/>
                </a:solidFill>
                <a:latin typeface="Consolas"/>
                <a:ea typeface="Consolas"/>
                <a:cs typeface="Consolas"/>
                <a:sym typeface="Consolas"/>
              </a:rPr>
              <a:t>    FOREIGN KEY (MAKH) REFERENCES KHACHHANG(MAKH)</a:t>
            </a:r>
          </a:p>
          <a:p>
            <a:pPr algn="l">
              <a:lnSpc>
                <a:spcPts val="3093"/>
              </a:lnSpc>
            </a:pPr>
            <a:r>
              <a:rPr lang="en-US" sz="2209">
                <a:solidFill>
                  <a:srgbClr val="000000"/>
                </a:solidFill>
                <a:latin typeface="Consolas"/>
                <a:ea typeface="Consolas"/>
                <a:cs typeface="Consolas"/>
                <a:sym typeface="Consolas"/>
              </a:rPr>
              <a:t>);</a:t>
            </a:r>
          </a:p>
          <a:p>
            <a:pPr algn="l">
              <a:lnSpc>
                <a:spcPts val="3093"/>
              </a:lnSpc>
            </a:pPr>
          </a:p>
        </p:txBody>
      </p:sp>
      <p:sp>
        <p:nvSpPr>
          <p:cNvPr name="TextBox 8" id="8"/>
          <p:cNvSpPr txBox="true"/>
          <p:nvPr/>
        </p:nvSpPr>
        <p:spPr>
          <a:xfrm rot="0">
            <a:off x="6439722" y="989488"/>
            <a:ext cx="6007862" cy="5605247"/>
          </a:xfrm>
          <a:prstGeom prst="rect">
            <a:avLst/>
          </a:prstGeom>
        </p:spPr>
        <p:txBody>
          <a:bodyPr anchor="t" rtlCol="false" tIns="0" lIns="0" bIns="0" rIns="0">
            <a:spAutoFit/>
          </a:bodyPr>
          <a:lstStyle/>
          <a:p>
            <a:pPr algn="l">
              <a:lnSpc>
                <a:spcPts val="3424"/>
              </a:lnSpc>
            </a:pPr>
            <a:r>
              <a:rPr lang="en-US" sz="2445">
                <a:solidFill>
                  <a:srgbClr val="25A339"/>
                </a:solidFill>
                <a:latin typeface="Consolas"/>
                <a:ea typeface="Consolas"/>
                <a:cs typeface="Consolas"/>
                <a:sym typeface="Consolas"/>
              </a:rPr>
              <a:t>-- TẠO BẢNG CHI TIẾT ĐẶT VÉ</a:t>
            </a:r>
          </a:p>
          <a:p>
            <a:pPr algn="l">
              <a:lnSpc>
                <a:spcPts val="3424"/>
              </a:lnSpc>
            </a:pPr>
            <a:r>
              <a:rPr lang="en-US" sz="2445">
                <a:solidFill>
                  <a:srgbClr val="000000"/>
                </a:solidFill>
                <a:latin typeface="Consolas"/>
                <a:ea typeface="Consolas"/>
                <a:cs typeface="Consolas"/>
                <a:sym typeface="Consolas"/>
              </a:rPr>
              <a:t>CREATE TABLE CHITIETDATVE (</a:t>
            </a:r>
          </a:p>
          <a:p>
            <a:pPr algn="l">
              <a:lnSpc>
                <a:spcPts val="3424"/>
              </a:lnSpc>
            </a:pPr>
            <a:r>
              <a:rPr lang="en-US" sz="2445">
                <a:solidFill>
                  <a:srgbClr val="000000"/>
                </a:solidFill>
                <a:latin typeface="Consolas"/>
                <a:ea typeface="Consolas"/>
                <a:cs typeface="Consolas"/>
                <a:sym typeface="Consolas"/>
              </a:rPr>
              <a:t>    MADATVE VARCHAR(10),</a:t>
            </a:r>
          </a:p>
          <a:p>
            <a:pPr algn="l">
              <a:lnSpc>
                <a:spcPts val="3424"/>
              </a:lnSpc>
            </a:pPr>
            <a:r>
              <a:rPr lang="en-US" sz="2445">
                <a:solidFill>
                  <a:srgbClr val="000000"/>
                </a:solidFill>
                <a:latin typeface="Consolas"/>
                <a:ea typeface="Consolas"/>
                <a:cs typeface="Consolas"/>
                <a:sym typeface="Consolas"/>
              </a:rPr>
              <a:t>    MAVE VARCHAR(10),</a:t>
            </a:r>
          </a:p>
          <a:p>
            <a:pPr algn="l">
              <a:lnSpc>
                <a:spcPts val="3424"/>
              </a:lnSpc>
            </a:pPr>
            <a:r>
              <a:rPr lang="en-US" sz="2445">
                <a:solidFill>
                  <a:srgbClr val="000000"/>
                </a:solidFill>
                <a:latin typeface="Consolas"/>
                <a:ea typeface="Consolas"/>
                <a:cs typeface="Consolas"/>
                <a:sym typeface="Consolas"/>
              </a:rPr>
              <a:t>    SOLUONGMUA INT,</a:t>
            </a:r>
          </a:p>
          <a:p>
            <a:pPr algn="l">
              <a:lnSpc>
                <a:spcPts val="3424"/>
              </a:lnSpc>
            </a:pPr>
            <a:r>
              <a:rPr lang="en-US" sz="2445">
                <a:solidFill>
                  <a:srgbClr val="000000"/>
                </a:solidFill>
                <a:latin typeface="Consolas"/>
                <a:ea typeface="Consolas"/>
                <a:cs typeface="Consolas"/>
                <a:sym typeface="Consolas"/>
              </a:rPr>
              <a:t>    DONGIA MONEY,</a:t>
            </a:r>
          </a:p>
          <a:p>
            <a:pPr algn="l">
              <a:lnSpc>
                <a:spcPts val="3424"/>
              </a:lnSpc>
            </a:pPr>
            <a:r>
              <a:rPr lang="en-US" sz="2445">
                <a:solidFill>
                  <a:srgbClr val="000000"/>
                </a:solidFill>
                <a:latin typeface="Consolas"/>
                <a:ea typeface="Consolas"/>
                <a:cs typeface="Consolas"/>
                <a:sym typeface="Consolas"/>
              </a:rPr>
              <a:t>    PRIMARY KEY (MAD</a:t>
            </a:r>
            <a:r>
              <a:rPr lang="en-US" sz="2445">
                <a:solidFill>
                  <a:srgbClr val="000000"/>
                </a:solidFill>
                <a:latin typeface="Consolas"/>
                <a:ea typeface="Consolas"/>
                <a:cs typeface="Consolas"/>
                <a:sym typeface="Consolas"/>
              </a:rPr>
              <a:t>ATVE</a:t>
            </a:r>
            <a:r>
              <a:rPr lang="en-US" sz="2445">
                <a:solidFill>
                  <a:srgbClr val="000000"/>
                </a:solidFill>
                <a:latin typeface="Consolas"/>
                <a:ea typeface="Consolas"/>
                <a:cs typeface="Consolas"/>
                <a:sym typeface="Consolas"/>
              </a:rPr>
              <a:t>, MAVE),</a:t>
            </a:r>
          </a:p>
          <a:p>
            <a:pPr algn="l">
              <a:lnSpc>
                <a:spcPts val="3424"/>
              </a:lnSpc>
            </a:pPr>
            <a:r>
              <a:rPr lang="en-US" sz="2445">
                <a:solidFill>
                  <a:srgbClr val="000000"/>
                </a:solidFill>
                <a:latin typeface="Consolas"/>
                <a:ea typeface="Consolas"/>
                <a:cs typeface="Consolas"/>
                <a:sym typeface="Consolas"/>
              </a:rPr>
              <a:t>    FOREIGN KEY (MADATVE) REFERENCES DATVE(MADATVE),</a:t>
            </a:r>
          </a:p>
          <a:p>
            <a:pPr algn="l">
              <a:lnSpc>
                <a:spcPts val="3424"/>
              </a:lnSpc>
            </a:pPr>
            <a:r>
              <a:rPr lang="en-US" sz="2445">
                <a:solidFill>
                  <a:srgbClr val="000000"/>
                </a:solidFill>
                <a:latin typeface="Consolas"/>
                <a:ea typeface="Consolas"/>
                <a:cs typeface="Consolas"/>
                <a:sym typeface="Consolas"/>
              </a:rPr>
              <a:t>    FOREIGN KEY (MAVE) REFERENCES LOAIVE(MAVE)</a:t>
            </a:r>
          </a:p>
          <a:p>
            <a:pPr algn="l">
              <a:lnSpc>
                <a:spcPts val="3424"/>
              </a:lnSpc>
            </a:pPr>
            <a:r>
              <a:rPr lang="en-US" sz="2445">
                <a:solidFill>
                  <a:srgbClr val="000000"/>
                </a:solidFill>
                <a:latin typeface="Consolas"/>
                <a:ea typeface="Consolas"/>
                <a:cs typeface="Consolas"/>
                <a:sym typeface="Consolas"/>
              </a:rPr>
              <a:t>);</a:t>
            </a:r>
          </a:p>
          <a:p>
            <a:pPr algn="l">
              <a:lnSpc>
                <a:spcPts val="3424"/>
              </a:lnSpc>
            </a:pPr>
          </a:p>
        </p:txBody>
      </p:sp>
      <p:sp>
        <p:nvSpPr>
          <p:cNvPr name="TextBox 9" id="9"/>
          <p:cNvSpPr txBox="true"/>
          <p:nvPr/>
        </p:nvSpPr>
        <p:spPr>
          <a:xfrm rot="0">
            <a:off x="12764740" y="989488"/>
            <a:ext cx="6007862" cy="5605247"/>
          </a:xfrm>
          <a:prstGeom prst="rect">
            <a:avLst/>
          </a:prstGeom>
        </p:spPr>
        <p:txBody>
          <a:bodyPr anchor="t" rtlCol="false" tIns="0" lIns="0" bIns="0" rIns="0">
            <a:spAutoFit/>
          </a:bodyPr>
          <a:lstStyle/>
          <a:p>
            <a:pPr algn="l">
              <a:lnSpc>
                <a:spcPts val="3424"/>
              </a:lnSpc>
            </a:pPr>
            <a:r>
              <a:rPr lang="en-US" sz="2445">
                <a:solidFill>
                  <a:srgbClr val="25A339"/>
                </a:solidFill>
                <a:latin typeface="Consolas"/>
                <a:ea typeface="Consolas"/>
                <a:cs typeface="Consolas"/>
                <a:sym typeface="Consolas"/>
              </a:rPr>
              <a:t>-- NHẬP DỮ LIỆU NHÀ TỔ CHỨC</a:t>
            </a:r>
          </a:p>
          <a:p>
            <a:pPr algn="l">
              <a:lnSpc>
                <a:spcPts val="3424"/>
              </a:lnSpc>
            </a:pPr>
            <a:r>
              <a:rPr lang="en-US" sz="2445">
                <a:solidFill>
                  <a:srgbClr val="000000"/>
                </a:solidFill>
                <a:latin typeface="Consolas"/>
                <a:ea typeface="Consolas"/>
                <a:cs typeface="Consolas"/>
                <a:sym typeface="Consolas"/>
              </a:rPr>
              <a:t>INSERT INTO NHATOCHUC VALUES</a:t>
            </a:r>
          </a:p>
          <a:p>
            <a:pPr algn="l">
              <a:lnSpc>
                <a:spcPts val="3424"/>
              </a:lnSpc>
            </a:pPr>
            <a:r>
              <a:rPr lang="en-US" sz="2445">
                <a:solidFill>
                  <a:srgbClr val="000000"/>
                </a:solidFill>
                <a:latin typeface="Consolas"/>
                <a:ea typeface="Consolas"/>
                <a:cs typeface="Consolas"/>
                <a:sym typeface="Consolas"/>
              </a:rPr>
              <a:t>('NTC01', N'Công ty ABC', N'abc@example.com'),</a:t>
            </a:r>
          </a:p>
          <a:p>
            <a:pPr algn="l">
              <a:lnSpc>
                <a:spcPts val="3424"/>
              </a:lnSpc>
            </a:pPr>
            <a:r>
              <a:rPr lang="en-US" sz="2445">
                <a:solidFill>
                  <a:srgbClr val="000000"/>
                </a:solidFill>
                <a:latin typeface="Consolas"/>
                <a:ea typeface="Consolas"/>
                <a:cs typeface="Consolas"/>
                <a:sym typeface="Consolas"/>
              </a:rPr>
              <a:t>('NTC02', N'Tổ chức DEF', N'def@example.com'),</a:t>
            </a:r>
          </a:p>
          <a:p>
            <a:pPr algn="l">
              <a:lnSpc>
                <a:spcPts val="3424"/>
              </a:lnSpc>
            </a:pPr>
            <a:r>
              <a:rPr lang="en-US" sz="2445">
                <a:solidFill>
                  <a:srgbClr val="000000"/>
                </a:solidFill>
                <a:latin typeface="Consolas"/>
                <a:ea typeface="Consolas"/>
                <a:cs typeface="Consolas"/>
                <a:sym typeface="Consolas"/>
              </a:rPr>
              <a:t>('N</a:t>
            </a:r>
            <a:r>
              <a:rPr lang="en-US" sz="2445">
                <a:solidFill>
                  <a:srgbClr val="000000"/>
                </a:solidFill>
                <a:latin typeface="Consolas"/>
                <a:ea typeface="Consolas"/>
                <a:cs typeface="Consolas"/>
                <a:sym typeface="Consolas"/>
              </a:rPr>
              <a:t>TC03'</a:t>
            </a:r>
            <a:r>
              <a:rPr lang="en-US" sz="2445">
                <a:solidFill>
                  <a:srgbClr val="000000"/>
                </a:solidFill>
                <a:latin typeface="Consolas"/>
                <a:ea typeface="Consolas"/>
                <a:cs typeface="Consolas"/>
                <a:sym typeface="Consolas"/>
              </a:rPr>
              <a:t>, N'Group 123', N'group123@example.com'),</a:t>
            </a:r>
          </a:p>
          <a:p>
            <a:pPr algn="l">
              <a:lnSpc>
                <a:spcPts val="3424"/>
              </a:lnSpc>
            </a:pPr>
            <a:r>
              <a:rPr lang="en-US" sz="2445">
                <a:solidFill>
                  <a:srgbClr val="000000"/>
                </a:solidFill>
                <a:latin typeface="Consolas"/>
                <a:ea typeface="Consolas"/>
                <a:cs typeface="Consolas"/>
                <a:sym typeface="Consolas"/>
              </a:rPr>
              <a:t>('NTC04', N'Team SoundWave', N'soundwave@example.com'),</a:t>
            </a:r>
          </a:p>
          <a:p>
            <a:pPr algn="l">
              <a:lnSpc>
                <a:spcPts val="3424"/>
              </a:lnSpc>
            </a:pPr>
            <a:r>
              <a:rPr lang="en-US" sz="2445">
                <a:solidFill>
                  <a:srgbClr val="000000"/>
                </a:solidFill>
                <a:latin typeface="Consolas"/>
                <a:ea typeface="Consolas"/>
                <a:cs typeface="Consolas"/>
                <a:sym typeface="Consolas"/>
              </a:rPr>
              <a:t>('NTC05', N'Nhà tổ chức 5', N'contact5@example.com');</a:t>
            </a:r>
          </a:p>
          <a:p>
            <a:pPr algn="l">
              <a:lnSpc>
                <a:spcPts val="3424"/>
              </a:lnSpc>
            </a:pPr>
          </a:p>
        </p:txBody>
      </p:sp>
      <p:sp>
        <p:nvSpPr>
          <p:cNvPr name="AutoShape 10" id="10"/>
          <p:cNvSpPr/>
          <p:nvPr/>
        </p:nvSpPr>
        <p:spPr>
          <a:xfrm>
            <a:off x="6333853" y="1331295"/>
            <a:ext cx="0" cy="8412649"/>
          </a:xfrm>
          <a:prstGeom prst="line">
            <a:avLst/>
          </a:prstGeom>
          <a:ln cap="flat" w="38100">
            <a:solidFill>
              <a:srgbClr val="000000"/>
            </a:solidFill>
            <a:prstDash val="solid"/>
            <a:headEnd type="none" len="sm" w="sm"/>
            <a:tailEnd type="none" len="sm" w="sm"/>
          </a:ln>
        </p:spPr>
      </p:sp>
      <p:sp>
        <p:nvSpPr>
          <p:cNvPr name="AutoShape 11" id="11"/>
          <p:cNvSpPr/>
          <p:nvPr/>
        </p:nvSpPr>
        <p:spPr>
          <a:xfrm>
            <a:off x="12447584" y="1331295"/>
            <a:ext cx="0" cy="8412649"/>
          </a:xfrm>
          <a:prstGeom prst="line">
            <a:avLst/>
          </a:prstGeom>
          <a:ln cap="flat" w="38100">
            <a:solidFill>
              <a:srgbClr val="000000"/>
            </a:solidFill>
            <a:prstDash val="solid"/>
            <a:headEnd type="none" len="sm" w="sm"/>
            <a:tailEnd type="none" len="sm" w="sm"/>
          </a:ln>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p:cSld>
    <p:bg>
      <p:bgPr>
        <a:solidFill>
          <a:srgbClr val="143F87"/>
        </a:solidFill>
      </p:bgPr>
    </p:bg>
    <p:spTree>
      <p:nvGrpSpPr>
        <p:cNvPr id="1" name=""/>
        <p:cNvGrpSpPr/>
        <p:nvPr/>
      </p:nvGrpSpPr>
      <p:grpSpPr>
        <a:xfrm>
          <a:off x="0" y="0"/>
          <a:ext cx="0" cy="0"/>
          <a:chOff x="0" y="0"/>
          <a:chExt cx="0" cy="0"/>
        </a:xfrm>
      </p:grpSpPr>
      <p:grpSp>
        <p:nvGrpSpPr>
          <p:cNvPr name="Group 2" id="2"/>
          <p:cNvGrpSpPr/>
          <p:nvPr/>
        </p:nvGrpSpPr>
        <p:grpSpPr>
          <a:xfrm rot="0">
            <a:off x="251736" y="1028700"/>
            <a:ext cx="17790700" cy="8961801"/>
            <a:chOff x="0" y="0"/>
            <a:chExt cx="4685617" cy="2360310"/>
          </a:xfrm>
        </p:grpSpPr>
        <p:sp>
          <p:nvSpPr>
            <p:cNvPr name="Freeform 3" id="3"/>
            <p:cNvSpPr/>
            <p:nvPr/>
          </p:nvSpPr>
          <p:spPr>
            <a:xfrm flipH="false" flipV="false" rot="0">
              <a:off x="0" y="0"/>
              <a:ext cx="4685617" cy="2360310"/>
            </a:xfrm>
            <a:custGeom>
              <a:avLst/>
              <a:gdLst/>
              <a:ahLst/>
              <a:cxnLst/>
              <a:rect r="r" b="b" t="t" l="l"/>
              <a:pathLst>
                <a:path h="2360310" w="4685617">
                  <a:moveTo>
                    <a:pt x="0" y="0"/>
                  </a:moveTo>
                  <a:lnTo>
                    <a:pt x="4685617" y="0"/>
                  </a:lnTo>
                  <a:lnTo>
                    <a:pt x="4685617" y="2360310"/>
                  </a:lnTo>
                  <a:lnTo>
                    <a:pt x="0" y="2360310"/>
                  </a:lnTo>
                  <a:close/>
                </a:path>
              </a:pathLst>
            </a:custGeom>
            <a:solidFill>
              <a:srgbClr val="FFFFFF"/>
            </a:solidFill>
          </p:spPr>
        </p:sp>
        <p:sp>
          <p:nvSpPr>
            <p:cNvPr name="TextBox 4" id="4"/>
            <p:cNvSpPr txBox="true"/>
            <p:nvPr/>
          </p:nvSpPr>
          <p:spPr>
            <a:xfrm>
              <a:off x="0" y="-47625"/>
              <a:ext cx="4685617" cy="2407935"/>
            </a:xfrm>
            <a:prstGeom prst="rect">
              <a:avLst/>
            </a:prstGeom>
          </p:spPr>
          <p:txBody>
            <a:bodyPr anchor="ctr" rtlCol="false" tIns="50800" lIns="50800" bIns="50800" rIns="50800"/>
            <a:lstStyle/>
            <a:p>
              <a:pPr algn="ctr">
                <a:lnSpc>
                  <a:spcPts val="3698"/>
                </a:lnSpc>
              </a:pPr>
            </a:p>
          </p:txBody>
        </p:sp>
      </p:grpSp>
      <p:sp>
        <p:nvSpPr>
          <p:cNvPr name="TextBox 5" id="5"/>
          <p:cNvSpPr txBox="true"/>
          <p:nvPr/>
        </p:nvSpPr>
        <p:spPr>
          <a:xfrm rot="0">
            <a:off x="251736" y="153489"/>
            <a:ext cx="1838939" cy="707607"/>
          </a:xfrm>
          <a:prstGeom prst="rect">
            <a:avLst/>
          </a:prstGeom>
        </p:spPr>
        <p:txBody>
          <a:bodyPr anchor="t" rtlCol="false" tIns="0" lIns="0" bIns="0" rIns="0">
            <a:spAutoFit/>
          </a:bodyPr>
          <a:lstStyle/>
          <a:p>
            <a:pPr algn="ctr">
              <a:lnSpc>
                <a:spcPts val="5656"/>
              </a:lnSpc>
            </a:pPr>
            <a:r>
              <a:rPr lang="en-US" b="true" sz="4040" i="true" u="sng">
                <a:solidFill>
                  <a:srgbClr val="FFFFFF"/>
                </a:solidFill>
                <a:latin typeface="DejaVu Serif Bold Italics"/>
                <a:ea typeface="DejaVu Serif Bold Italics"/>
                <a:cs typeface="DejaVu Serif Bold Italics"/>
                <a:sym typeface="DejaVu Serif Bold Italics"/>
              </a:rPr>
              <a:t>Câu 3:</a:t>
            </a:r>
          </a:p>
        </p:txBody>
      </p:sp>
      <p:sp>
        <p:nvSpPr>
          <p:cNvPr name="TextBox 6" id="6"/>
          <p:cNvSpPr txBox="true"/>
          <p:nvPr/>
        </p:nvSpPr>
        <p:spPr>
          <a:xfrm rot="0">
            <a:off x="1838167" y="246114"/>
            <a:ext cx="14611666" cy="614982"/>
          </a:xfrm>
          <a:prstGeom prst="rect">
            <a:avLst/>
          </a:prstGeom>
        </p:spPr>
        <p:txBody>
          <a:bodyPr anchor="t" rtlCol="false" tIns="0" lIns="0" bIns="0" rIns="0">
            <a:spAutoFit/>
          </a:bodyPr>
          <a:lstStyle/>
          <a:p>
            <a:pPr algn="ctr">
              <a:lnSpc>
                <a:spcPts val="4979"/>
              </a:lnSpc>
            </a:pPr>
            <a:r>
              <a:rPr lang="en-US" sz="3556" b="true">
                <a:solidFill>
                  <a:srgbClr val="FFFFFF"/>
                </a:solidFill>
                <a:latin typeface="DejaVu Serif Bold"/>
                <a:ea typeface="DejaVu Serif Bold"/>
                <a:cs typeface="DejaVu Serif Bold"/>
                <a:sym typeface="DejaVu Serif Bold"/>
              </a:rPr>
              <a:t>Cài đặt LĐQH vào trong hệ quản trị CSDL SQL Server</a:t>
            </a:r>
          </a:p>
        </p:txBody>
      </p:sp>
      <p:sp>
        <p:nvSpPr>
          <p:cNvPr name="TextBox 7" id="7"/>
          <p:cNvSpPr txBox="true"/>
          <p:nvPr/>
        </p:nvSpPr>
        <p:spPr>
          <a:xfrm rot="0">
            <a:off x="583148" y="1139411"/>
            <a:ext cx="17121704" cy="9792727"/>
          </a:xfrm>
          <a:prstGeom prst="rect">
            <a:avLst/>
          </a:prstGeom>
        </p:spPr>
        <p:txBody>
          <a:bodyPr anchor="t" rtlCol="false" tIns="0" lIns="0" bIns="0" rIns="0">
            <a:spAutoFit/>
          </a:bodyPr>
          <a:lstStyle/>
          <a:p>
            <a:pPr algn="l">
              <a:lnSpc>
                <a:spcPts val="3093"/>
              </a:lnSpc>
            </a:pPr>
            <a:r>
              <a:rPr lang="en-US" sz="2209">
                <a:solidFill>
                  <a:srgbClr val="25A339"/>
                </a:solidFill>
                <a:latin typeface="Consolas"/>
                <a:ea typeface="Consolas"/>
                <a:cs typeface="Consolas"/>
                <a:sym typeface="Consolas"/>
              </a:rPr>
              <a:t>-- NHẬP DỮ LIỆU ĐỊA ĐIỂM</a:t>
            </a:r>
          </a:p>
          <a:p>
            <a:pPr algn="l">
              <a:lnSpc>
                <a:spcPts val="3093"/>
              </a:lnSpc>
            </a:pPr>
            <a:r>
              <a:rPr lang="en-US" sz="2209">
                <a:solidFill>
                  <a:srgbClr val="000000"/>
                </a:solidFill>
                <a:latin typeface="Consolas"/>
                <a:ea typeface="Consolas"/>
                <a:cs typeface="Consolas"/>
                <a:sym typeface="Consolas"/>
              </a:rPr>
              <a:t>INSERT INTO DIADIEM VALUES</a:t>
            </a:r>
          </a:p>
          <a:p>
            <a:pPr algn="l">
              <a:lnSpc>
                <a:spcPts val="3093"/>
              </a:lnSpc>
            </a:pPr>
            <a:r>
              <a:rPr lang="en-US" sz="2209">
                <a:solidFill>
                  <a:srgbClr val="000000"/>
                </a:solidFill>
                <a:latin typeface="Consolas"/>
                <a:ea typeface="Consolas"/>
                <a:cs typeface="Consolas"/>
                <a:sym typeface="Consolas"/>
              </a:rPr>
              <a:t>('DD01', N'Sân vận động QG', N'Hà Nội', 30000),</a:t>
            </a:r>
          </a:p>
          <a:p>
            <a:pPr algn="l">
              <a:lnSpc>
                <a:spcPts val="3093"/>
              </a:lnSpc>
            </a:pPr>
            <a:r>
              <a:rPr lang="en-US" sz="2209">
                <a:solidFill>
                  <a:srgbClr val="000000"/>
                </a:solidFill>
                <a:latin typeface="Consolas"/>
                <a:ea typeface="Consolas"/>
                <a:cs typeface="Consolas"/>
                <a:sym typeface="Consolas"/>
              </a:rPr>
              <a:t>('DD02', N'Nhà hát Lớn', N'Hà Nội', 1000),</a:t>
            </a:r>
          </a:p>
          <a:p>
            <a:pPr algn="l">
              <a:lnSpc>
                <a:spcPts val="3093"/>
              </a:lnSpc>
            </a:pPr>
            <a:r>
              <a:rPr lang="en-US" sz="2209">
                <a:solidFill>
                  <a:srgbClr val="000000"/>
                </a:solidFill>
                <a:latin typeface="Consolas"/>
                <a:ea typeface="Consolas"/>
                <a:cs typeface="Consolas"/>
                <a:sym typeface="Consolas"/>
              </a:rPr>
              <a:t>('DD03', N'Trung tâm HN Q1', N'HCM', 2000),</a:t>
            </a:r>
          </a:p>
          <a:p>
            <a:pPr algn="l">
              <a:lnSpc>
                <a:spcPts val="3093"/>
              </a:lnSpc>
            </a:pPr>
            <a:r>
              <a:rPr lang="en-US" sz="2209">
                <a:solidFill>
                  <a:srgbClr val="000000"/>
                </a:solidFill>
                <a:latin typeface="Consolas"/>
                <a:ea typeface="Consolas"/>
                <a:cs typeface="Consolas"/>
                <a:sym typeface="Consolas"/>
              </a:rPr>
              <a:t>('DD04', N'Sân khấu Sao Mai', N'Đà Nẵng', 500),</a:t>
            </a:r>
          </a:p>
          <a:p>
            <a:pPr algn="l">
              <a:lnSpc>
                <a:spcPts val="3093"/>
              </a:lnSpc>
            </a:pPr>
            <a:r>
              <a:rPr lang="en-US" sz="2209">
                <a:solidFill>
                  <a:srgbClr val="000000"/>
                </a:solidFill>
                <a:latin typeface="Consolas"/>
                <a:ea typeface="Consolas"/>
                <a:cs typeface="Consolas"/>
                <a:sym typeface="Consolas"/>
              </a:rPr>
              <a:t>('DD05', N'Rạp chiếu Beta', N'Cần Thơ', 300);</a:t>
            </a:r>
          </a:p>
          <a:p>
            <a:pPr algn="l">
              <a:lnSpc>
                <a:spcPts val="3093"/>
              </a:lnSpc>
            </a:pPr>
          </a:p>
          <a:p>
            <a:pPr algn="l">
              <a:lnSpc>
                <a:spcPts val="3093"/>
              </a:lnSpc>
            </a:pPr>
            <a:r>
              <a:rPr lang="en-US" sz="2209">
                <a:solidFill>
                  <a:srgbClr val="25A339"/>
                </a:solidFill>
                <a:latin typeface="Consolas"/>
                <a:ea typeface="Consolas"/>
                <a:cs typeface="Consolas"/>
                <a:sym typeface="Consolas"/>
              </a:rPr>
              <a:t>-- NHẬP DỮ LIỆU SỰ KIỆN</a:t>
            </a:r>
          </a:p>
          <a:p>
            <a:pPr algn="l">
              <a:lnSpc>
                <a:spcPts val="3093"/>
              </a:lnSpc>
            </a:pPr>
            <a:r>
              <a:rPr lang="en-US" sz="2209">
                <a:solidFill>
                  <a:srgbClr val="000000"/>
                </a:solidFill>
                <a:latin typeface="Consolas"/>
                <a:ea typeface="Consolas"/>
                <a:cs typeface="Consolas"/>
                <a:sym typeface="Consolas"/>
              </a:rPr>
              <a:t>INSERT INTO SUKIEN VALUES</a:t>
            </a:r>
          </a:p>
          <a:p>
            <a:pPr algn="l">
              <a:lnSpc>
                <a:spcPts val="3093"/>
              </a:lnSpc>
            </a:pPr>
            <a:r>
              <a:rPr lang="en-US" sz="2209">
                <a:solidFill>
                  <a:srgbClr val="000000"/>
                </a:solidFill>
                <a:latin typeface="Consolas"/>
                <a:ea typeface="Consolas"/>
                <a:cs typeface="Consolas"/>
                <a:sym typeface="Consolas"/>
              </a:rPr>
              <a:t>('SK01', N'Live Concert', N'Ca nhạc trực tiếp', '2025-06-01 19:00', '2025-06-01 22:00', N'Sắp diễn ra', 'NTC01', 'DD01'),</a:t>
            </a:r>
          </a:p>
          <a:p>
            <a:pPr algn="l">
              <a:lnSpc>
                <a:spcPts val="3093"/>
              </a:lnSpc>
            </a:pPr>
            <a:r>
              <a:rPr lang="en-US" sz="2209">
                <a:solidFill>
                  <a:srgbClr val="000000"/>
                </a:solidFill>
                <a:latin typeface="Consolas"/>
                <a:ea typeface="Consolas"/>
                <a:cs typeface="Consolas"/>
                <a:sym typeface="Consolas"/>
              </a:rPr>
              <a:t>('SK02', N'Hội thảo CNTT', N'Thảo luận công nghệ', '2025-06-10 09:00', '2025-06-10 16:00', N'Sắp diễn ra', 'NTC02', 'DD03'),</a:t>
            </a:r>
          </a:p>
          <a:p>
            <a:pPr algn="l">
              <a:lnSpc>
                <a:spcPts val="3093"/>
              </a:lnSpc>
            </a:pPr>
            <a:r>
              <a:rPr lang="en-US" sz="2209">
                <a:solidFill>
                  <a:srgbClr val="000000"/>
                </a:solidFill>
                <a:latin typeface="Consolas"/>
                <a:ea typeface="Consolas"/>
                <a:cs typeface="Consolas"/>
                <a:sym typeface="Consolas"/>
              </a:rPr>
              <a:t>('SK03', N'Triển lãm ảnh', N'Triển lãm nghệ thuật', '2025-05-15 10:00', '2025-05-20 18:00', N'Đang diễn ra', 'NTC03', 'DD04'),</a:t>
            </a:r>
          </a:p>
          <a:p>
            <a:pPr algn="l">
              <a:lnSpc>
                <a:spcPts val="3093"/>
              </a:lnSpc>
            </a:pPr>
            <a:r>
              <a:rPr lang="en-US" sz="2209">
                <a:solidFill>
                  <a:srgbClr val="000000"/>
                </a:solidFill>
                <a:latin typeface="Consolas"/>
                <a:ea typeface="Consolas"/>
                <a:cs typeface="Consolas"/>
                <a:sym typeface="Consolas"/>
              </a:rPr>
              <a:t>('SK04', N'Giải bóng đá', N'Thể thao hấp dẫn', '2025-07-01 17:00', '2025-07-01 19:00', N'Sắp diễn ra', 'NTC01', 'DD01'),</a:t>
            </a:r>
          </a:p>
          <a:p>
            <a:pPr algn="l">
              <a:lnSpc>
                <a:spcPts val="3093"/>
              </a:lnSpc>
            </a:pPr>
            <a:r>
              <a:rPr lang="en-US" sz="2209">
                <a:solidFill>
                  <a:srgbClr val="000000"/>
                </a:solidFill>
                <a:latin typeface="Consolas"/>
                <a:ea typeface="Consolas"/>
                <a:cs typeface="Consolas"/>
                <a:sym typeface="Consolas"/>
              </a:rPr>
              <a:t>('SK05', N'Chiếu phim đặc biệt', N'Bộ phim bom tấn', '2025-05-10 20:00', '2025-05-10 22:30', N'Sắp diễn ra', 'NTC04', 'DD05'),</a:t>
            </a:r>
          </a:p>
          <a:p>
            <a:pPr algn="l">
              <a:lnSpc>
                <a:spcPts val="3093"/>
              </a:lnSpc>
            </a:pPr>
            <a:r>
              <a:rPr lang="en-US" sz="2209">
                <a:solidFill>
                  <a:srgbClr val="000000"/>
                </a:solidFill>
                <a:latin typeface="Consolas"/>
                <a:ea typeface="Consolas"/>
                <a:cs typeface="Consolas"/>
                <a:sym typeface="Consolas"/>
              </a:rPr>
              <a:t>('SK06', N'Giải bóng đá', N'Thể thao hấp dẫn', '2025-05-01 17:00', '2025-05-01 19:00', N'Sắp diễn ra', 'NTC01', 'DD01');</a:t>
            </a:r>
          </a:p>
          <a:p>
            <a:pPr algn="l">
              <a:lnSpc>
                <a:spcPts val="3093"/>
              </a:lnSpc>
            </a:pPr>
          </a:p>
          <a:p>
            <a:pPr algn="l">
              <a:lnSpc>
                <a:spcPts val="3093"/>
              </a:lnSpc>
            </a:pPr>
          </a:p>
          <a:p>
            <a:pPr algn="l">
              <a:lnSpc>
                <a:spcPts val="3093"/>
              </a:lnSpc>
            </a:pP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p:cSld>
    <p:bg>
      <p:bgPr>
        <a:solidFill>
          <a:srgbClr val="143F87"/>
        </a:solidFill>
      </p:bgPr>
    </p:bg>
    <p:spTree>
      <p:nvGrpSpPr>
        <p:cNvPr id="1" name=""/>
        <p:cNvGrpSpPr/>
        <p:nvPr/>
      </p:nvGrpSpPr>
      <p:grpSpPr>
        <a:xfrm>
          <a:off x="0" y="0"/>
          <a:ext cx="0" cy="0"/>
          <a:chOff x="0" y="0"/>
          <a:chExt cx="0" cy="0"/>
        </a:xfrm>
      </p:grpSpPr>
      <p:grpSp>
        <p:nvGrpSpPr>
          <p:cNvPr name="Group 2" id="2"/>
          <p:cNvGrpSpPr/>
          <p:nvPr/>
        </p:nvGrpSpPr>
        <p:grpSpPr>
          <a:xfrm rot="0">
            <a:off x="248650" y="1028700"/>
            <a:ext cx="17790700" cy="8961801"/>
            <a:chOff x="0" y="0"/>
            <a:chExt cx="4685617" cy="2360310"/>
          </a:xfrm>
        </p:grpSpPr>
        <p:sp>
          <p:nvSpPr>
            <p:cNvPr name="Freeform 3" id="3"/>
            <p:cNvSpPr/>
            <p:nvPr/>
          </p:nvSpPr>
          <p:spPr>
            <a:xfrm flipH="false" flipV="false" rot="0">
              <a:off x="0" y="0"/>
              <a:ext cx="4685617" cy="2360310"/>
            </a:xfrm>
            <a:custGeom>
              <a:avLst/>
              <a:gdLst/>
              <a:ahLst/>
              <a:cxnLst/>
              <a:rect r="r" b="b" t="t" l="l"/>
              <a:pathLst>
                <a:path h="2360310" w="4685617">
                  <a:moveTo>
                    <a:pt x="0" y="0"/>
                  </a:moveTo>
                  <a:lnTo>
                    <a:pt x="4685617" y="0"/>
                  </a:lnTo>
                  <a:lnTo>
                    <a:pt x="4685617" y="2360310"/>
                  </a:lnTo>
                  <a:lnTo>
                    <a:pt x="0" y="2360310"/>
                  </a:lnTo>
                  <a:close/>
                </a:path>
              </a:pathLst>
            </a:custGeom>
            <a:solidFill>
              <a:srgbClr val="FFFFFF"/>
            </a:solidFill>
          </p:spPr>
        </p:sp>
        <p:sp>
          <p:nvSpPr>
            <p:cNvPr name="TextBox 4" id="4"/>
            <p:cNvSpPr txBox="true"/>
            <p:nvPr/>
          </p:nvSpPr>
          <p:spPr>
            <a:xfrm>
              <a:off x="0" y="-47625"/>
              <a:ext cx="4685617" cy="2407935"/>
            </a:xfrm>
            <a:prstGeom prst="rect">
              <a:avLst/>
            </a:prstGeom>
          </p:spPr>
          <p:txBody>
            <a:bodyPr anchor="ctr" rtlCol="false" tIns="50800" lIns="50800" bIns="50800" rIns="50800"/>
            <a:lstStyle/>
            <a:p>
              <a:pPr algn="ctr">
                <a:lnSpc>
                  <a:spcPts val="3698"/>
                </a:lnSpc>
              </a:pPr>
            </a:p>
          </p:txBody>
        </p:sp>
      </p:grpSp>
      <p:sp>
        <p:nvSpPr>
          <p:cNvPr name="TextBox 5" id="5"/>
          <p:cNvSpPr txBox="true"/>
          <p:nvPr/>
        </p:nvSpPr>
        <p:spPr>
          <a:xfrm rot="0">
            <a:off x="251736" y="153489"/>
            <a:ext cx="1838939" cy="707607"/>
          </a:xfrm>
          <a:prstGeom prst="rect">
            <a:avLst/>
          </a:prstGeom>
        </p:spPr>
        <p:txBody>
          <a:bodyPr anchor="t" rtlCol="false" tIns="0" lIns="0" bIns="0" rIns="0">
            <a:spAutoFit/>
          </a:bodyPr>
          <a:lstStyle/>
          <a:p>
            <a:pPr algn="ctr">
              <a:lnSpc>
                <a:spcPts val="5656"/>
              </a:lnSpc>
            </a:pPr>
            <a:r>
              <a:rPr lang="en-US" b="true" sz="4040" i="true" u="sng">
                <a:solidFill>
                  <a:srgbClr val="FFFFFF"/>
                </a:solidFill>
                <a:latin typeface="DejaVu Serif Bold Italics"/>
                <a:ea typeface="DejaVu Serif Bold Italics"/>
                <a:cs typeface="DejaVu Serif Bold Italics"/>
                <a:sym typeface="DejaVu Serif Bold Italics"/>
              </a:rPr>
              <a:t>Câu 3:</a:t>
            </a:r>
          </a:p>
        </p:txBody>
      </p:sp>
      <p:sp>
        <p:nvSpPr>
          <p:cNvPr name="TextBox 6" id="6"/>
          <p:cNvSpPr txBox="true"/>
          <p:nvPr/>
        </p:nvSpPr>
        <p:spPr>
          <a:xfrm rot="0">
            <a:off x="1838167" y="246114"/>
            <a:ext cx="14611666" cy="614982"/>
          </a:xfrm>
          <a:prstGeom prst="rect">
            <a:avLst/>
          </a:prstGeom>
        </p:spPr>
        <p:txBody>
          <a:bodyPr anchor="t" rtlCol="false" tIns="0" lIns="0" bIns="0" rIns="0">
            <a:spAutoFit/>
          </a:bodyPr>
          <a:lstStyle/>
          <a:p>
            <a:pPr algn="ctr">
              <a:lnSpc>
                <a:spcPts val="4979"/>
              </a:lnSpc>
            </a:pPr>
            <a:r>
              <a:rPr lang="en-US" sz="3556" b="true">
                <a:solidFill>
                  <a:srgbClr val="FFFFFF"/>
                </a:solidFill>
                <a:latin typeface="DejaVu Serif Bold"/>
                <a:ea typeface="DejaVu Serif Bold"/>
                <a:cs typeface="DejaVu Serif Bold"/>
                <a:sym typeface="DejaVu Serif Bold"/>
              </a:rPr>
              <a:t>Cài đặt LĐQH vào trong hệ quản trị CSDL SQL Server</a:t>
            </a:r>
          </a:p>
        </p:txBody>
      </p:sp>
      <p:sp>
        <p:nvSpPr>
          <p:cNvPr name="TextBox 7" id="7"/>
          <p:cNvSpPr txBox="true"/>
          <p:nvPr/>
        </p:nvSpPr>
        <p:spPr>
          <a:xfrm rot="0">
            <a:off x="428443" y="1236045"/>
            <a:ext cx="11895316" cy="8038712"/>
          </a:xfrm>
          <a:prstGeom prst="rect">
            <a:avLst/>
          </a:prstGeom>
        </p:spPr>
        <p:txBody>
          <a:bodyPr anchor="t" rtlCol="false" tIns="0" lIns="0" bIns="0" rIns="0">
            <a:spAutoFit/>
          </a:bodyPr>
          <a:lstStyle/>
          <a:p>
            <a:pPr algn="l">
              <a:lnSpc>
                <a:spcPts val="3171"/>
              </a:lnSpc>
            </a:pPr>
            <a:r>
              <a:rPr lang="en-US" sz="2265">
                <a:solidFill>
                  <a:srgbClr val="25A339"/>
                </a:solidFill>
                <a:latin typeface="Consolas"/>
                <a:ea typeface="Consolas"/>
                <a:cs typeface="Consolas"/>
                <a:sym typeface="Consolas"/>
              </a:rPr>
              <a:t>-- NHẬP DỮ LIỆU KHÁCH HÀNG</a:t>
            </a:r>
          </a:p>
          <a:p>
            <a:pPr algn="l">
              <a:lnSpc>
                <a:spcPts val="3171"/>
              </a:lnSpc>
            </a:pPr>
            <a:r>
              <a:rPr lang="en-US" sz="2265">
                <a:solidFill>
                  <a:srgbClr val="000000"/>
                </a:solidFill>
                <a:latin typeface="Consolas"/>
                <a:ea typeface="Consolas"/>
                <a:cs typeface="Consolas"/>
                <a:sym typeface="Consolas"/>
              </a:rPr>
              <a:t>INSERT INTO KHACHHANG VALUES</a:t>
            </a:r>
          </a:p>
          <a:p>
            <a:pPr algn="l">
              <a:lnSpc>
                <a:spcPts val="3171"/>
              </a:lnSpc>
            </a:pPr>
            <a:r>
              <a:rPr lang="en-US" sz="2265">
                <a:solidFill>
                  <a:srgbClr val="000000"/>
                </a:solidFill>
                <a:latin typeface="Consolas"/>
                <a:ea typeface="Consolas"/>
                <a:cs typeface="Consolas"/>
                <a:sym typeface="Consolas"/>
              </a:rPr>
              <a:t>('KH01', N'Nguyễn Văn A', 'a@gmail.com', '0909123456', 'matkhau1'),</a:t>
            </a:r>
          </a:p>
          <a:p>
            <a:pPr algn="l">
              <a:lnSpc>
                <a:spcPts val="3171"/>
              </a:lnSpc>
            </a:pPr>
            <a:r>
              <a:rPr lang="en-US" sz="2265">
                <a:solidFill>
                  <a:srgbClr val="000000"/>
                </a:solidFill>
                <a:latin typeface="Consolas"/>
                <a:ea typeface="Consolas"/>
                <a:cs typeface="Consolas"/>
                <a:sym typeface="Consolas"/>
              </a:rPr>
              <a:t>('KH02', N'Trần Thị B', 'b@yahoo.com', '0909876543', 'matkhau2'),</a:t>
            </a:r>
          </a:p>
          <a:p>
            <a:pPr algn="l">
              <a:lnSpc>
                <a:spcPts val="3171"/>
              </a:lnSpc>
            </a:pPr>
            <a:r>
              <a:rPr lang="en-US" sz="2265">
                <a:solidFill>
                  <a:srgbClr val="000000"/>
                </a:solidFill>
                <a:latin typeface="Consolas"/>
                <a:ea typeface="Consolas"/>
                <a:cs typeface="Consolas"/>
                <a:sym typeface="Consolas"/>
              </a:rPr>
              <a:t>('KH03', N'Lê Văn C', 'c@gmail.com', '0912121212', 'matkhau3'),</a:t>
            </a:r>
          </a:p>
          <a:p>
            <a:pPr algn="l">
              <a:lnSpc>
                <a:spcPts val="3171"/>
              </a:lnSpc>
            </a:pPr>
            <a:r>
              <a:rPr lang="en-US" sz="2265">
                <a:solidFill>
                  <a:srgbClr val="000000"/>
                </a:solidFill>
                <a:latin typeface="Consolas"/>
                <a:ea typeface="Consolas"/>
                <a:cs typeface="Consolas"/>
                <a:sym typeface="Consolas"/>
              </a:rPr>
              <a:t>('KH04', N'Phạm Thị D', 'd@gmail.com', '0933456789', 'matkhau4'),</a:t>
            </a:r>
          </a:p>
          <a:p>
            <a:pPr algn="l">
              <a:lnSpc>
                <a:spcPts val="3171"/>
              </a:lnSpc>
            </a:pPr>
            <a:r>
              <a:rPr lang="en-US" sz="2265">
                <a:solidFill>
                  <a:srgbClr val="000000"/>
                </a:solidFill>
                <a:latin typeface="Consolas"/>
                <a:ea typeface="Consolas"/>
                <a:cs typeface="Consolas"/>
                <a:sym typeface="Consolas"/>
              </a:rPr>
              <a:t>('KH05', N'Hồ Văn E', 'e@gmail.com', '0987654321', 'matkhau5');</a:t>
            </a:r>
          </a:p>
          <a:p>
            <a:pPr algn="l">
              <a:lnSpc>
                <a:spcPts val="3171"/>
              </a:lnSpc>
            </a:pPr>
          </a:p>
          <a:p>
            <a:pPr algn="l">
              <a:lnSpc>
                <a:spcPts val="3171"/>
              </a:lnSpc>
            </a:pPr>
            <a:r>
              <a:rPr lang="en-US" sz="2265">
                <a:solidFill>
                  <a:srgbClr val="25A339"/>
                </a:solidFill>
                <a:latin typeface="Consolas"/>
                <a:ea typeface="Consolas"/>
                <a:cs typeface="Consolas"/>
                <a:sym typeface="Consolas"/>
              </a:rPr>
              <a:t>-- NHẬP DỮ LIỆU ĐẶT VÉ</a:t>
            </a:r>
          </a:p>
          <a:p>
            <a:pPr algn="l">
              <a:lnSpc>
                <a:spcPts val="3171"/>
              </a:lnSpc>
            </a:pPr>
            <a:r>
              <a:rPr lang="en-US" sz="2265">
                <a:solidFill>
                  <a:srgbClr val="000000"/>
                </a:solidFill>
                <a:latin typeface="Consolas"/>
                <a:ea typeface="Consolas"/>
                <a:cs typeface="Consolas"/>
                <a:sym typeface="Consolas"/>
              </a:rPr>
              <a:t>INSERT INTO DATVE VALUES</a:t>
            </a:r>
          </a:p>
          <a:p>
            <a:pPr algn="l">
              <a:lnSpc>
                <a:spcPts val="3171"/>
              </a:lnSpc>
            </a:pPr>
            <a:r>
              <a:rPr lang="en-US" sz="2265">
                <a:solidFill>
                  <a:srgbClr val="000000"/>
                </a:solidFill>
                <a:latin typeface="Consolas"/>
                <a:ea typeface="Consolas"/>
                <a:cs typeface="Consolas"/>
                <a:sym typeface="Consolas"/>
              </a:rPr>
              <a:t>('DV01', '2025-05-01 14:00', 1300000, N'Đã thanh toán', 'SK01', 'KH01'),</a:t>
            </a:r>
          </a:p>
          <a:p>
            <a:pPr algn="l">
              <a:lnSpc>
                <a:spcPts val="3171"/>
              </a:lnSpc>
            </a:pPr>
            <a:r>
              <a:rPr lang="en-US" sz="2265">
                <a:solidFill>
                  <a:srgbClr val="000000"/>
                </a:solidFill>
                <a:latin typeface="Consolas"/>
                <a:ea typeface="Consolas"/>
                <a:cs typeface="Consolas"/>
                <a:sym typeface="Consolas"/>
              </a:rPr>
              <a:t>('DV02', '2025-05-02 15:30', 300000, N'Chưa thanh toán', 'SK01', 'KH02'),</a:t>
            </a:r>
          </a:p>
          <a:p>
            <a:pPr algn="l">
              <a:lnSpc>
                <a:spcPts val="3171"/>
              </a:lnSpc>
            </a:pPr>
            <a:r>
              <a:rPr lang="en-US" sz="2265">
                <a:solidFill>
                  <a:srgbClr val="000000"/>
                </a:solidFill>
                <a:latin typeface="Consolas"/>
                <a:ea typeface="Consolas"/>
                <a:cs typeface="Consolas"/>
                <a:sym typeface="Consolas"/>
              </a:rPr>
              <a:t>('DV03', '2025-05-03 09:00', 150000, N'Đã hủy', 'SK02', 'KH03'),</a:t>
            </a:r>
          </a:p>
          <a:p>
            <a:pPr algn="l">
              <a:lnSpc>
                <a:spcPts val="3171"/>
              </a:lnSpc>
            </a:pPr>
            <a:r>
              <a:rPr lang="en-US" sz="2265">
                <a:solidFill>
                  <a:srgbClr val="000000"/>
                </a:solidFill>
                <a:latin typeface="Consolas"/>
                <a:ea typeface="Consolas"/>
                <a:cs typeface="Consolas"/>
                <a:sym typeface="Consolas"/>
              </a:rPr>
              <a:t>('DV04', '2025-05-04 10:15', 500000, N'Đã thanh toán', 'SK04', 'KH04'),</a:t>
            </a:r>
          </a:p>
          <a:p>
            <a:pPr algn="l">
              <a:lnSpc>
                <a:spcPts val="3171"/>
              </a:lnSpc>
            </a:pPr>
            <a:r>
              <a:rPr lang="en-US" sz="2265">
                <a:solidFill>
                  <a:srgbClr val="000000"/>
                </a:solidFill>
                <a:latin typeface="Consolas"/>
                <a:ea typeface="Consolas"/>
                <a:cs typeface="Consolas"/>
                <a:sym typeface="Consolas"/>
              </a:rPr>
              <a:t>('DV05', '2025-05-05 11:00', 100000, N'Đã thanh toán', 'SK03', 'KH05'),</a:t>
            </a:r>
          </a:p>
          <a:p>
            <a:pPr algn="l">
              <a:lnSpc>
                <a:spcPts val="3171"/>
              </a:lnSpc>
            </a:pPr>
            <a:r>
              <a:rPr lang="en-US" sz="2265">
                <a:solidFill>
                  <a:srgbClr val="000000"/>
                </a:solidFill>
                <a:latin typeface="Consolas"/>
                <a:ea typeface="Consolas"/>
                <a:cs typeface="Consolas"/>
                <a:sym typeface="Consolas"/>
              </a:rPr>
              <a:t>('DV06', '2025-05-04 10:15', 500000, N'Đã thanh toán', 'SK04', 'KH05'),</a:t>
            </a:r>
          </a:p>
          <a:p>
            <a:pPr algn="l">
              <a:lnSpc>
                <a:spcPts val="3171"/>
              </a:lnSpc>
            </a:pPr>
            <a:r>
              <a:rPr lang="en-US" sz="2265">
                <a:solidFill>
                  <a:srgbClr val="000000"/>
                </a:solidFill>
                <a:latin typeface="Consolas"/>
                <a:ea typeface="Consolas"/>
                <a:cs typeface="Consolas"/>
                <a:sym typeface="Consolas"/>
              </a:rPr>
              <a:t>('DV07', '2025-05-05 11:00', 100000, N'Đã thanh toán', 'SK03', 'KH05');</a:t>
            </a:r>
          </a:p>
          <a:p>
            <a:pPr algn="l">
              <a:lnSpc>
                <a:spcPts val="3171"/>
              </a:lnSpc>
            </a:pPr>
          </a:p>
          <a:p>
            <a:pPr algn="l">
              <a:lnSpc>
                <a:spcPts val="3171"/>
              </a:lnSpc>
            </a:pPr>
          </a:p>
          <a:p>
            <a:pPr algn="l">
              <a:lnSpc>
                <a:spcPts val="3171"/>
              </a:lnSpc>
            </a:pPr>
          </a:p>
        </p:txBody>
      </p:sp>
      <p:sp>
        <p:nvSpPr>
          <p:cNvPr name="TextBox 8" id="8"/>
          <p:cNvSpPr txBox="true"/>
          <p:nvPr/>
        </p:nvSpPr>
        <p:spPr>
          <a:xfrm rot="0">
            <a:off x="12571409" y="1236045"/>
            <a:ext cx="5473051" cy="3553520"/>
          </a:xfrm>
          <a:prstGeom prst="rect">
            <a:avLst/>
          </a:prstGeom>
        </p:spPr>
        <p:txBody>
          <a:bodyPr anchor="t" rtlCol="false" tIns="0" lIns="0" bIns="0" rIns="0">
            <a:spAutoFit/>
          </a:bodyPr>
          <a:lstStyle/>
          <a:p>
            <a:pPr algn="l">
              <a:lnSpc>
                <a:spcPts val="3111"/>
              </a:lnSpc>
            </a:pPr>
            <a:r>
              <a:rPr lang="en-US" sz="2222">
                <a:solidFill>
                  <a:srgbClr val="25A339"/>
                </a:solidFill>
                <a:latin typeface="Consolas"/>
                <a:ea typeface="Consolas"/>
                <a:cs typeface="Consolas"/>
                <a:sym typeface="Consolas"/>
              </a:rPr>
              <a:t>-- NHẬP DỮ LIỆU CHI TIẾT ĐẶT VÉ</a:t>
            </a:r>
          </a:p>
          <a:p>
            <a:pPr algn="l">
              <a:lnSpc>
                <a:spcPts val="3111"/>
              </a:lnSpc>
            </a:pPr>
            <a:r>
              <a:rPr lang="en-US" sz="2222">
                <a:solidFill>
                  <a:srgbClr val="000000"/>
                </a:solidFill>
                <a:latin typeface="Consolas"/>
                <a:ea typeface="Consolas"/>
                <a:cs typeface="Consolas"/>
                <a:sym typeface="Consolas"/>
              </a:rPr>
              <a:t>INSERT INTO CHITIETDATVE VALUES</a:t>
            </a:r>
          </a:p>
          <a:p>
            <a:pPr algn="l">
              <a:lnSpc>
                <a:spcPts val="3111"/>
              </a:lnSpc>
            </a:pPr>
            <a:r>
              <a:rPr lang="en-US" sz="2222">
                <a:solidFill>
                  <a:srgbClr val="000000"/>
                </a:solidFill>
                <a:latin typeface="Consolas"/>
                <a:ea typeface="Consolas"/>
                <a:cs typeface="Consolas"/>
                <a:sym typeface="Consolas"/>
              </a:rPr>
              <a:t>('DV01', 'VE01', 1, 1000000),</a:t>
            </a:r>
          </a:p>
          <a:p>
            <a:pPr algn="l">
              <a:lnSpc>
                <a:spcPts val="3111"/>
              </a:lnSpc>
            </a:pPr>
            <a:r>
              <a:rPr lang="en-US" sz="2222">
                <a:solidFill>
                  <a:srgbClr val="000000"/>
                </a:solidFill>
                <a:latin typeface="Consolas"/>
                <a:ea typeface="Consolas"/>
                <a:cs typeface="Consolas"/>
                <a:sym typeface="Consolas"/>
              </a:rPr>
              <a:t>('DV01', 'VE02', 1, 300000),</a:t>
            </a:r>
          </a:p>
          <a:p>
            <a:pPr algn="l">
              <a:lnSpc>
                <a:spcPts val="3111"/>
              </a:lnSpc>
            </a:pPr>
            <a:r>
              <a:rPr lang="en-US" sz="2222">
                <a:solidFill>
                  <a:srgbClr val="000000"/>
                </a:solidFill>
                <a:latin typeface="Consolas"/>
                <a:ea typeface="Consolas"/>
                <a:cs typeface="Consolas"/>
                <a:sym typeface="Consolas"/>
              </a:rPr>
              <a:t>('DV02', 'VE02', 1, 300000),</a:t>
            </a:r>
          </a:p>
          <a:p>
            <a:pPr algn="l">
              <a:lnSpc>
                <a:spcPts val="3111"/>
              </a:lnSpc>
            </a:pPr>
            <a:r>
              <a:rPr lang="en-US" sz="2222">
                <a:solidFill>
                  <a:srgbClr val="000000"/>
                </a:solidFill>
                <a:latin typeface="Consolas"/>
                <a:ea typeface="Consolas"/>
                <a:cs typeface="Consolas"/>
                <a:sym typeface="Consolas"/>
              </a:rPr>
              <a:t>('DV03', 'VE03', 1, 150000),</a:t>
            </a:r>
          </a:p>
          <a:p>
            <a:pPr algn="l">
              <a:lnSpc>
                <a:spcPts val="3111"/>
              </a:lnSpc>
            </a:pPr>
            <a:r>
              <a:rPr lang="en-US" sz="2222">
                <a:solidFill>
                  <a:srgbClr val="000000"/>
                </a:solidFill>
                <a:latin typeface="Consolas"/>
                <a:ea typeface="Consolas"/>
                <a:cs typeface="Consolas"/>
                <a:sym typeface="Consolas"/>
              </a:rPr>
              <a:t>('DV04', 'VE04', 1, 500000),</a:t>
            </a:r>
          </a:p>
          <a:p>
            <a:pPr algn="l">
              <a:lnSpc>
                <a:spcPts val="3111"/>
              </a:lnSpc>
            </a:pPr>
            <a:r>
              <a:rPr lang="en-US" sz="2222">
                <a:solidFill>
                  <a:srgbClr val="000000"/>
                </a:solidFill>
                <a:latin typeface="Consolas"/>
                <a:ea typeface="Consolas"/>
                <a:cs typeface="Consolas"/>
                <a:sym typeface="Consolas"/>
              </a:rPr>
              <a:t>('DV05', 'VE05', 1, 100000);</a:t>
            </a:r>
          </a:p>
          <a:p>
            <a:pPr algn="l">
              <a:lnSpc>
                <a:spcPts val="3111"/>
              </a:lnSpc>
            </a:pPr>
          </a:p>
        </p:txBody>
      </p:sp>
      <p:sp>
        <p:nvSpPr>
          <p:cNvPr name="AutoShape 9" id="9"/>
          <p:cNvSpPr/>
          <p:nvPr/>
        </p:nvSpPr>
        <p:spPr>
          <a:xfrm>
            <a:off x="12304709" y="1331295"/>
            <a:ext cx="0" cy="8412649"/>
          </a:xfrm>
          <a:prstGeom prst="line">
            <a:avLst/>
          </a:prstGeom>
          <a:ln cap="flat" w="38100">
            <a:solidFill>
              <a:srgbClr val="000000"/>
            </a:solidFill>
            <a:prstDash val="solid"/>
            <a:headEnd type="none" len="sm" w="sm"/>
            <a:tailEnd type="none" len="sm" w="sm"/>
          </a:ln>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DAGmwYh-9KM</dc:identifier>
  <dcterms:modified xsi:type="dcterms:W3CDTF">2011-08-01T06:04:30Z</dcterms:modified>
  <cp:revision>1</cp:revision>
  <dc:title>Cơ sở dữ liệu_Gr17</dc:title>
</cp:coreProperties>
</file>